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0279975" cy="42808525"/>
  <p:notesSz cx="29819600" cy="42341800"/>
  <p:custDataLst>
    <p:tags r:id="rId5"/>
  </p:custDataLst>
  <p:defaultTextStyle>
    <a:defPPr>
      <a:defRPr lang="de-DE"/>
    </a:defPPr>
    <a:lvl1pPr algn="l" defTabSz="4175125" rtl="0" fontAlgn="base">
      <a:spcBef>
        <a:spcPct val="0"/>
      </a:spcBef>
      <a:spcAft>
        <a:spcPct val="0"/>
      </a:spcAft>
      <a:defRPr sz="8200" kern="1200">
        <a:solidFill>
          <a:schemeClr val="tx1"/>
        </a:solidFill>
        <a:latin typeface="Arial" pitchFamily="34" charset="0"/>
        <a:ea typeface="+mn-ea"/>
        <a:cs typeface="+mn-cs"/>
      </a:defRPr>
    </a:lvl1pPr>
    <a:lvl2pPr marL="2087563" indent="-1630363" algn="l" defTabSz="4175125" rtl="0" fontAlgn="base">
      <a:spcBef>
        <a:spcPct val="0"/>
      </a:spcBef>
      <a:spcAft>
        <a:spcPct val="0"/>
      </a:spcAft>
      <a:defRPr sz="8200" kern="1200">
        <a:solidFill>
          <a:schemeClr val="tx1"/>
        </a:solidFill>
        <a:latin typeface="Arial" pitchFamily="34" charset="0"/>
        <a:ea typeface="+mn-ea"/>
        <a:cs typeface="+mn-cs"/>
      </a:defRPr>
    </a:lvl2pPr>
    <a:lvl3pPr marL="4175125" indent="-3260725" algn="l" defTabSz="4175125" rtl="0" fontAlgn="base">
      <a:spcBef>
        <a:spcPct val="0"/>
      </a:spcBef>
      <a:spcAft>
        <a:spcPct val="0"/>
      </a:spcAft>
      <a:defRPr sz="8200" kern="1200">
        <a:solidFill>
          <a:schemeClr val="tx1"/>
        </a:solidFill>
        <a:latin typeface="Arial" pitchFamily="34" charset="0"/>
        <a:ea typeface="+mn-ea"/>
        <a:cs typeface="+mn-cs"/>
      </a:defRPr>
    </a:lvl3pPr>
    <a:lvl4pPr marL="6264275" indent="-4892675" algn="l" defTabSz="4175125" rtl="0" fontAlgn="base">
      <a:spcBef>
        <a:spcPct val="0"/>
      </a:spcBef>
      <a:spcAft>
        <a:spcPct val="0"/>
      </a:spcAft>
      <a:defRPr sz="8200" kern="1200">
        <a:solidFill>
          <a:schemeClr val="tx1"/>
        </a:solidFill>
        <a:latin typeface="Arial" pitchFamily="34" charset="0"/>
        <a:ea typeface="+mn-ea"/>
        <a:cs typeface="+mn-cs"/>
      </a:defRPr>
    </a:lvl4pPr>
    <a:lvl5pPr marL="8351838" indent="-6523038" algn="l" defTabSz="4175125" rtl="0" fontAlgn="base">
      <a:spcBef>
        <a:spcPct val="0"/>
      </a:spcBef>
      <a:spcAft>
        <a:spcPct val="0"/>
      </a:spcAft>
      <a:defRPr sz="8200" kern="1200">
        <a:solidFill>
          <a:schemeClr val="tx1"/>
        </a:solidFill>
        <a:latin typeface="Arial" pitchFamily="34" charset="0"/>
        <a:ea typeface="+mn-ea"/>
        <a:cs typeface="+mn-cs"/>
      </a:defRPr>
    </a:lvl5pPr>
    <a:lvl6pPr marL="2286000" algn="l" defTabSz="914400" rtl="0" eaLnBrk="1" latinLnBrk="0" hangingPunct="1">
      <a:defRPr sz="8200" kern="1200">
        <a:solidFill>
          <a:schemeClr val="tx1"/>
        </a:solidFill>
        <a:latin typeface="Arial" pitchFamily="34" charset="0"/>
        <a:ea typeface="+mn-ea"/>
        <a:cs typeface="+mn-cs"/>
      </a:defRPr>
    </a:lvl6pPr>
    <a:lvl7pPr marL="2743200" algn="l" defTabSz="914400" rtl="0" eaLnBrk="1" latinLnBrk="0" hangingPunct="1">
      <a:defRPr sz="8200" kern="1200">
        <a:solidFill>
          <a:schemeClr val="tx1"/>
        </a:solidFill>
        <a:latin typeface="Arial" pitchFamily="34" charset="0"/>
        <a:ea typeface="+mn-ea"/>
        <a:cs typeface="+mn-cs"/>
      </a:defRPr>
    </a:lvl7pPr>
    <a:lvl8pPr marL="3200400" algn="l" defTabSz="914400" rtl="0" eaLnBrk="1" latinLnBrk="0" hangingPunct="1">
      <a:defRPr sz="8200" kern="1200">
        <a:solidFill>
          <a:schemeClr val="tx1"/>
        </a:solidFill>
        <a:latin typeface="Arial" pitchFamily="34" charset="0"/>
        <a:ea typeface="+mn-ea"/>
        <a:cs typeface="+mn-cs"/>
      </a:defRPr>
    </a:lvl8pPr>
    <a:lvl9pPr marL="3657600" algn="l" defTabSz="914400" rtl="0" eaLnBrk="1" latinLnBrk="0" hangingPunct="1">
      <a:defRPr sz="82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627"/>
    <a:srgbClr val="920000"/>
    <a:srgbClr val="C43A65"/>
    <a:srgbClr val="F40C50"/>
    <a:srgbClr val="C7BDD6"/>
    <a:srgbClr val="745B9A"/>
    <a:srgbClr val="58257B"/>
    <a:srgbClr val="DFC4A9"/>
    <a:srgbClr val="AF6B29"/>
    <a:srgbClr val="1846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4625" autoAdjust="0"/>
  </p:normalViewPr>
  <p:slideViewPr>
    <p:cSldViewPr showGuides="1">
      <p:cViewPr>
        <p:scale>
          <a:sx n="28" d="100"/>
          <a:sy n="28" d="100"/>
        </p:scale>
        <p:origin x="-1956" y="1986"/>
      </p:cViewPr>
      <p:guideLst>
        <p:guide orient="horz" pos="13483"/>
        <p:guide pos="9537"/>
      </p:guideLst>
    </p:cSldViewPr>
  </p:slideViewPr>
  <p:outlineViewPr>
    <p:cViewPr>
      <p:scale>
        <a:sx n="25" d="100"/>
        <a:sy n="2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4" y="17"/>
            <a:ext cx="12922149" cy="2115217"/>
          </a:xfrm>
          <a:prstGeom prst="rect">
            <a:avLst/>
          </a:prstGeom>
          <a:noFill/>
          <a:ln w="9525">
            <a:noFill/>
            <a:miter lim="800000"/>
            <a:headEnd/>
            <a:tailEnd/>
          </a:ln>
          <a:effectLst/>
        </p:spPr>
        <p:txBody>
          <a:bodyPr vert="horz" wrap="square" lIns="411637" tIns="205815" rIns="411637" bIns="205815" numCol="1" anchor="t" anchorCtr="0" compatLnSpc="1">
            <a:prstTxWarp prst="textNoShape">
              <a:avLst/>
            </a:prstTxWarp>
          </a:bodyPr>
          <a:lstStyle>
            <a:lvl1pPr>
              <a:defRPr sz="5400">
                <a:latin typeface="Arial" charset="0"/>
              </a:defRPr>
            </a:lvl1pPr>
          </a:lstStyle>
          <a:p>
            <a:pPr>
              <a:defRPr/>
            </a:pPr>
            <a:endParaRPr lang="de-DE"/>
          </a:p>
        </p:txBody>
      </p:sp>
      <p:sp>
        <p:nvSpPr>
          <p:cNvPr id="16387" name="Rectangle 1027"/>
          <p:cNvSpPr>
            <a:spLocks noGrp="1" noChangeArrowheads="1"/>
          </p:cNvSpPr>
          <p:nvPr>
            <p:ph type="dt" sz="quarter" idx="1"/>
          </p:nvPr>
        </p:nvSpPr>
        <p:spPr bwMode="auto">
          <a:xfrm>
            <a:off x="16897464" y="17"/>
            <a:ext cx="12922140" cy="2115217"/>
          </a:xfrm>
          <a:prstGeom prst="rect">
            <a:avLst/>
          </a:prstGeom>
          <a:noFill/>
          <a:ln w="9525">
            <a:noFill/>
            <a:miter lim="800000"/>
            <a:headEnd/>
            <a:tailEnd/>
          </a:ln>
          <a:effectLst/>
        </p:spPr>
        <p:txBody>
          <a:bodyPr vert="horz" wrap="square" lIns="411637" tIns="205815" rIns="411637" bIns="205815" numCol="1" anchor="t" anchorCtr="0" compatLnSpc="1">
            <a:prstTxWarp prst="textNoShape">
              <a:avLst/>
            </a:prstTxWarp>
          </a:bodyPr>
          <a:lstStyle>
            <a:lvl1pPr algn="r">
              <a:defRPr sz="5400">
                <a:latin typeface="Arial" charset="0"/>
              </a:defRPr>
            </a:lvl1pPr>
          </a:lstStyle>
          <a:p>
            <a:pPr>
              <a:defRPr/>
            </a:pPr>
            <a:fld id="{3FFA9FF6-7744-4D36-8097-6221CE3592BD}" type="datetimeFigureOut">
              <a:rPr lang="de-DE"/>
              <a:pPr>
                <a:defRPr/>
              </a:pPr>
              <a:t>15.02.2013</a:t>
            </a:fld>
            <a:endParaRPr lang="de-DE"/>
          </a:p>
        </p:txBody>
      </p:sp>
      <p:sp>
        <p:nvSpPr>
          <p:cNvPr id="16388" name="Rectangle 1028"/>
          <p:cNvSpPr>
            <a:spLocks noGrp="1" noChangeArrowheads="1"/>
          </p:cNvSpPr>
          <p:nvPr>
            <p:ph type="ftr" sz="quarter" idx="2"/>
          </p:nvPr>
        </p:nvSpPr>
        <p:spPr bwMode="auto">
          <a:xfrm>
            <a:off x="4" y="40226583"/>
            <a:ext cx="12922149" cy="2115217"/>
          </a:xfrm>
          <a:prstGeom prst="rect">
            <a:avLst/>
          </a:prstGeom>
          <a:noFill/>
          <a:ln w="9525">
            <a:noFill/>
            <a:miter lim="800000"/>
            <a:headEnd/>
            <a:tailEnd/>
          </a:ln>
          <a:effectLst/>
        </p:spPr>
        <p:txBody>
          <a:bodyPr vert="horz" wrap="square" lIns="411637" tIns="205815" rIns="411637" bIns="205815" numCol="1" anchor="b" anchorCtr="0" compatLnSpc="1">
            <a:prstTxWarp prst="textNoShape">
              <a:avLst/>
            </a:prstTxWarp>
          </a:bodyPr>
          <a:lstStyle>
            <a:lvl1pPr>
              <a:defRPr sz="5400">
                <a:latin typeface="Arial" charset="0"/>
              </a:defRPr>
            </a:lvl1pPr>
          </a:lstStyle>
          <a:p>
            <a:pPr>
              <a:defRPr/>
            </a:pPr>
            <a:endParaRPr lang="de-DE"/>
          </a:p>
        </p:txBody>
      </p:sp>
      <p:sp>
        <p:nvSpPr>
          <p:cNvPr id="16389" name="Rectangle 1029"/>
          <p:cNvSpPr>
            <a:spLocks noGrp="1" noChangeArrowheads="1"/>
          </p:cNvSpPr>
          <p:nvPr>
            <p:ph type="sldNum" sz="quarter" idx="3"/>
          </p:nvPr>
        </p:nvSpPr>
        <p:spPr bwMode="auto">
          <a:xfrm>
            <a:off x="16897464" y="40226583"/>
            <a:ext cx="12922140" cy="2115217"/>
          </a:xfrm>
          <a:prstGeom prst="rect">
            <a:avLst/>
          </a:prstGeom>
          <a:noFill/>
          <a:ln w="9525">
            <a:noFill/>
            <a:miter lim="800000"/>
            <a:headEnd/>
            <a:tailEnd/>
          </a:ln>
          <a:effectLst/>
        </p:spPr>
        <p:txBody>
          <a:bodyPr vert="horz" wrap="square" lIns="411637" tIns="205815" rIns="411637" bIns="205815" numCol="1" anchor="b" anchorCtr="0" compatLnSpc="1">
            <a:prstTxWarp prst="textNoShape">
              <a:avLst/>
            </a:prstTxWarp>
          </a:bodyPr>
          <a:lstStyle>
            <a:lvl1pPr algn="r">
              <a:defRPr sz="5400">
                <a:latin typeface="Arial" charset="0"/>
              </a:defRPr>
            </a:lvl1pPr>
          </a:lstStyle>
          <a:p>
            <a:pPr>
              <a:defRPr/>
            </a:pPr>
            <a:fld id="{A6F981E9-E288-4A42-BFCE-0E727BF51630}" type="slidenum">
              <a:rPr lang="de-DE"/>
              <a:pPr>
                <a:defRPr/>
              </a:pPr>
              <a:t>‹#›</a:t>
            </a:fld>
            <a:endParaRPr lang="de-DE"/>
          </a:p>
        </p:txBody>
      </p:sp>
    </p:spTree>
    <p:extLst>
      <p:ext uri="{BB962C8B-B14F-4D97-AF65-F5344CB8AC3E}">
        <p14:creationId xmlns:p14="http://schemas.microsoft.com/office/powerpoint/2010/main" val="1913298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4" y="17"/>
            <a:ext cx="12922149" cy="2115217"/>
          </a:xfrm>
          <a:prstGeom prst="rect">
            <a:avLst/>
          </a:prstGeom>
          <a:noFill/>
          <a:ln w="9525">
            <a:noFill/>
            <a:miter lim="800000"/>
            <a:headEnd/>
            <a:tailEnd/>
          </a:ln>
          <a:effectLst/>
        </p:spPr>
        <p:txBody>
          <a:bodyPr vert="horz" wrap="square" lIns="411637" tIns="205815" rIns="411637" bIns="205815" numCol="1" anchor="t" anchorCtr="0" compatLnSpc="1">
            <a:prstTxWarp prst="textNoShape">
              <a:avLst/>
            </a:prstTxWarp>
          </a:bodyPr>
          <a:lstStyle>
            <a:lvl1pPr>
              <a:defRPr sz="5400">
                <a:latin typeface="Arial" charset="0"/>
              </a:defRPr>
            </a:lvl1pPr>
          </a:lstStyle>
          <a:p>
            <a:pPr>
              <a:defRPr/>
            </a:pPr>
            <a:endParaRPr lang="de-DE"/>
          </a:p>
        </p:txBody>
      </p:sp>
      <p:sp>
        <p:nvSpPr>
          <p:cNvPr id="14339" name="Rectangle 1027"/>
          <p:cNvSpPr>
            <a:spLocks noGrp="1" noChangeArrowheads="1"/>
          </p:cNvSpPr>
          <p:nvPr>
            <p:ph type="dt" idx="1"/>
          </p:nvPr>
        </p:nvSpPr>
        <p:spPr bwMode="auto">
          <a:xfrm>
            <a:off x="16897464" y="17"/>
            <a:ext cx="12922140" cy="2115217"/>
          </a:xfrm>
          <a:prstGeom prst="rect">
            <a:avLst/>
          </a:prstGeom>
          <a:noFill/>
          <a:ln w="9525">
            <a:noFill/>
            <a:miter lim="800000"/>
            <a:headEnd/>
            <a:tailEnd/>
          </a:ln>
          <a:effectLst/>
        </p:spPr>
        <p:txBody>
          <a:bodyPr vert="horz" wrap="square" lIns="411637" tIns="205815" rIns="411637" bIns="205815" numCol="1" anchor="t" anchorCtr="0" compatLnSpc="1">
            <a:prstTxWarp prst="textNoShape">
              <a:avLst/>
            </a:prstTxWarp>
          </a:bodyPr>
          <a:lstStyle>
            <a:lvl1pPr algn="r">
              <a:defRPr sz="5400">
                <a:latin typeface="Arial" charset="0"/>
              </a:defRPr>
            </a:lvl1pPr>
          </a:lstStyle>
          <a:p>
            <a:pPr>
              <a:defRPr/>
            </a:pPr>
            <a:fld id="{4C9B8B09-32FE-4303-B688-BCA54DBD1E6A}" type="datetimeFigureOut">
              <a:rPr lang="de-DE"/>
              <a:pPr>
                <a:defRPr/>
              </a:pPr>
              <a:t>15.02.2013</a:t>
            </a:fld>
            <a:endParaRPr lang="de-DE"/>
          </a:p>
        </p:txBody>
      </p:sp>
      <p:sp>
        <p:nvSpPr>
          <p:cNvPr id="3076" name="Rectangle 1028"/>
          <p:cNvSpPr>
            <a:spLocks noGrp="1" noRot="1" noChangeAspect="1" noChangeArrowheads="1" noTextEdit="1"/>
          </p:cNvSpPr>
          <p:nvPr>
            <p:ph type="sldImg" idx="2"/>
          </p:nvPr>
        </p:nvSpPr>
        <p:spPr bwMode="auto">
          <a:xfrm>
            <a:off x="9297988" y="3186113"/>
            <a:ext cx="11223625" cy="158670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1029"/>
          <p:cNvSpPr>
            <a:spLocks noGrp="1" noChangeArrowheads="1"/>
          </p:cNvSpPr>
          <p:nvPr>
            <p:ph type="body" sz="quarter" idx="3"/>
          </p:nvPr>
        </p:nvSpPr>
        <p:spPr bwMode="auto">
          <a:xfrm>
            <a:off x="3975311" y="20113316"/>
            <a:ext cx="21868978" cy="19051002"/>
          </a:xfrm>
          <a:prstGeom prst="rect">
            <a:avLst/>
          </a:prstGeom>
          <a:noFill/>
          <a:ln w="9525">
            <a:noFill/>
            <a:miter lim="800000"/>
            <a:headEnd/>
            <a:tailEnd/>
          </a:ln>
          <a:effectLst/>
        </p:spPr>
        <p:txBody>
          <a:bodyPr vert="horz" wrap="square" lIns="411637" tIns="205815" rIns="411637" bIns="205815"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4342" name="Rectangle 1030"/>
          <p:cNvSpPr>
            <a:spLocks noGrp="1" noChangeArrowheads="1"/>
          </p:cNvSpPr>
          <p:nvPr>
            <p:ph type="ftr" sz="quarter" idx="4"/>
          </p:nvPr>
        </p:nvSpPr>
        <p:spPr bwMode="auto">
          <a:xfrm>
            <a:off x="4" y="40226583"/>
            <a:ext cx="12922149" cy="2115217"/>
          </a:xfrm>
          <a:prstGeom prst="rect">
            <a:avLst/>
          </a:prstGeom>
          <a:noFill/>
          <a:ln w="9525">
            <a:noFill/>
            <a:miter lim="800000"/>
            <a:headEnd/>
            <a:tailEnd/>
          </a:ln>
          <a:effectLst/>
        </p:spPr>
        <p:txBody>
          <a:bodyPr vert="horz" wrap="square" lIns="411637" tIns="205815" rIns="411637" bIns="205815" numCol="1" anchor="b" anchorCtr="0" compatLnSpc="1">
            <a:prstTxWarp prst="textNoShape">
              <a:avLst/>
            </a:prstTxWarp>
          </a:bodyPr>
          <a:lstStyle>
            <a:lvl1pPr>
              <a:defRPr sz="5400">
                <a:latin typeface="Arial" charset="0"/>
              </a:defRPr>
            </a:lvl1pPr>
          </a:lstStyle>
          <a:p>
            <a:pPr>
              <a:defRPr/>
            </a:pPr>
            <a:endParaRPr lang="de-DE"/>
          </a:p>
        </p:txBody>
      </p:sp>
      <p:sp>
        <p:nvSpPr>
          <p:cNvPr id="14343" name="Rectangle 1031"/>
          <p:cNvSpPr>
            <a:spLocks noGrp="1" noChangeArrowheads="1"/>
          </p:cNvSpPr>
          <p:nvPr>
            <p:ph type="sldNum" sz="quarter" idx="5"/>
          </p:nvPr>
        </p:nvSpPr>
        <p:spPr bwMode="auto">
          <a:xfrm>
            <a:off x="16897464" y="40226583"/>
            <a:ext cx="12922140" cy="2115217"/>
          </a:xfrm>
          <a:prstGeom prst="rect">
            <a:avLst/>
          </a:prstGeom>
          <a:noFill/>
          <a:ln w="9525">
            <a:noFill/>
            <a:miter lim="800000"/>
            <a:headEnd/>
            <a:tailEnd/>
          </a:ln>
          <a:effectLst/>
        </p:spPr>
        <p:txBody>
          <a:bodyPr vert="horz" wrap="square" lIns="411637" tIns="205815" rIns="411637" bIns="205815" numCol="1" anchor="b" anchorCtr="0" compatLnSpc="1">
            <a:prstTxWarp prst="textNoShape">
              <a:avLst/>
            </a:prstTxWarp>
          </a:bodyPr>
          <a:lstStyle>
            <a:lvl1pPr algn="r">
              <a:defRPr sz="5400">
                <a:latin typeface="Arial" charset="0"/>
              </a:defRPr>
            </a:lvl1pPr>
          </a:lstStyle>
          <a:p>
            <a:pPr>
              <a:defRPr/>
            </a:pPr>
            <a:fld id="{69551079-82BB-4FA5-A8FE-10411DBB8D53}" type="slidenum">
              <a:rPr lang="de-DE"/>
              <a:pPr>
                <a:defRPr/>
              </a:pPr>
              <a:t>‹#›</a:t>
            </a:fld>
            <a:endParaRPr lang="de-DE"/>
          </a:p>
        </p:txBody>
      </p:sp>
    </p:spTree>
    <p:extLst>
      <p:ext uri="{BB962C8B-B14F-4D97-AF65-F5344CB8AC3E}">
        <p14:creationId xmlns:p14="http://schemas.microsoft.com/office/powerpoint/2010/main" val="669016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n-ea"/>
        <a:cs typeface="+mn-cs"/>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Rot="1" noChangeAspect="1" noChangeArrowheads="1" noTextEdit="1"/>
          </p:cNvSpPr>
          <p:nvPr>
            <p:ph type="sldImg"/>
          </p:nvPr>
        </p:nvSpPr>
        <p:spPr>
          <a:ln/>
        </p:spPr>
      </p:sp>
      <p:sp>
        <p:nvSpPr>
          <p:cNvPr id="409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998" y="13298392"/>
            <a:ext cx="25737979" cy="9176087"/>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467B8176-948E-4DE9-818F-7207B763E6F7}" type="datetimeFigureOut">
              <a:rPr lang="de-DE"/>
              <a:pPr>
                <a:defRPr/>
              </a:pPr>
              <a:t>15.02.2013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955AC27-6465-4B67-916B-2B304B435197}" type="slidenum">
              <a:rPr lang="de-DE"/>
              <a:pPr>
                <a:defRPr/>
              </a:pPr>
              <a:t>‹#›</a:t>
            </a:fld>
            <a:endParaRPr lang="de-DE"/>
          </a:p>
        </p:txBody>
      </p:sp>
    </p:spTree>
    <p:extLst>
      <p:ext uri="{BB962C8B-B14F-4D97-AF65-F5344CB8AC3E}">
        <p14:creationId xmlns:p14="http://schemas.microsoft.com/office/powerpoint/2010/main" val="3245977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10AE87C-61D0-4959-A29B-18954983645D}" type="datetimeFigureOut">
              <a:rPr lang="de-DE"/>
              <a:pPr>
                <a:defRPr/>
              </a:pPr>
              <a:t>15.02.2013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AD5C857-CD4B-4048-9031-35EEB99E34EB}" type="slidenum">
              <a:rPr lang="de-DE"/>
              <a:pPr>
                <a:defRPr/>
              </a:pPr>
              <a:t>‹#›</a:t>
            </a:fld>
            <a:endParaRPr lang="de-DE"/>
          </a:p>
        </p:txBody>
      </p:sp>
    </p:spTree>
    <p:extLst>
      <p:ext uri="{BB962C8B-B14F-4D97-AF65-F5344CB8AC3E}">
        <p14:creationId xmlns:p14="http://schemas.microsoft.com/office/powerpoint/2010/main" val="229428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2982" y="1714329"/>
            <a:ext cx="6812994" cy="3652597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3999" y="1714329"/>
            <a:ext cx="19934317" cy="3652597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A2C8495-C255-4974-97B9-1B679E0C0D22}" type="datetimeFigureOut">
              <a:rPr lang="de-DE"/>
              <a:pPr>
                <a:defRPr/>
              </a:pPr>
              <a:t>15.02.2013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7F05E7B-0014-4371-9456-6B566CE0AF16}" type="slidenum">
              <a:rPr lang="de-DE"/>
              <a:pPr>
                <a:defRPr/>
              </a:pPr>
              <a:t>‹#›</a:t>
            </a:fld>
            <a:endParaRPr lang="de-DE"/>
          </a:p>
        </p:txBody>
      </p:sp>
    </p:spTree>
    <p:extLst>
      <p:ext uri="{BB962C8B-B14F-4D97-AF65-F5344CB8AC3E}">
        <p14:creationId xmlns:p14="http://schemas.microsoft.com/office/powerpoint/2010/main" val="122972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877DBAE6-8D6D-431A-A3B8-048362AD8AE9}" type="datetimeFigureOut">
              <a:rPr lang="de-DE"/>
              <a:pPr>
                <a:defRPr/>
              </a:pPr>
              <a:t>15.02.2013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3B5F3E2-1356-4DC1-B0A8-A7DEFEBC7663}" type="slidenum">
              <a:rPr lang="de-DE"/>
              <a:pPr>
                <a:defRPr/>
              </a:pPr>
              <a:t>‹#›</a:t>
            </a:fld>
            <a:endParaRPr lang="de-DE"/>
          </a:p>
        </p:txBody>
      </p:sp>
    </p:spTree>
    <p:extLst>
      <p:ext uri="{BB962C8B-B14F-4D97-AF65-F5344CB8AC3E}">
        <p14:creationId xmlns:p14="http://schemas.microsoft.com/office/powerpoint/2010/main" val="209058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1909" y="27508444"/>
            <a:ext cx="25737979" cy="8502249"/>
          </a:xfrm>
        </p:spPr>
        <p:txBody>
          <a:bodyPr anchor="t"/>
          <a:lstStyle>
            <a:lvl1pPr algn="l">
              <a:defRPr sz="183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6565ABA-B23F-4BE5-A19F-50020A88D376}" type="datetimeFigureOut">
              <a:rPr lang="de-DE"/>
              <a:pPr>
                <a:defRPr/>
              </a:pPr>
              <a:t>15.02.2013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4D4F4CA-0707-4636-B2C1-066521F82342}" type="slidenum">
              <a:rPr lang="de-DE"/>
              <a:pPr>
                <a:defRPr/>
              </a:pPr>
              <a:t>‹#›</a:t>
            </a:fld>
            <a:endParaRPr lang="de-DE"/>
          </a:p>
        </p:txBody>
      </p:sp>
    </p:spTree>
    <p:extLst>
      <p:ext uri="{BB962C8B-B14F-4D97-AF65-F5344CB8AC3E}">
        <p14:creationId xmlns:p14="http://schemas.microsoft.com/office/powerpoint/2010/main" val="203294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132B8CB0-1C95-4ED6-BAC9-42143C7F8303}" type="datetimeFigureOut">
              <a:rPr lang="de-DE"/>
              <a:pPr>
                <a:defRPr/>
              </a:pPr>
              <a:t>15.02.2013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28C5C1A-172B-4D76-B94C-F2113855E6D8}" type="slidenum">
              <a:rPr lang="de-DE"/>
              <a:pPr>
                <a:defRPr/>
              </a:pPr>
              <a:t>‹#›</a:t>
            </a:fld>
            <a:endParaRPr lang="de-DE"/>
          </a:p>
        </p:txBody>
      </p:sp>
    </p:spTree>
    <p:extLst>
      <p:ext uri="{BB962C8B-B14F-4D97-AF65-F5344CB8AC3E}">
        <p14:creationId xmlns:p14="http://schemas.microsoft.com/office/powerpoint/2010/main" val="425059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smtClean="0"/>
              <a:t>Textmasterformate durch Klicken bearbeiten</a:t>
            </a:r>
          </a:p>
        </p:txBody>
      </p:sp>
      <p:sp>
        <p:nvSpPr>
          <p:cNvPr id="4" name="Inhaltsplatzhalt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smtClean="0"/>
              <a:t>Textmasterformate durch Klicken bearbeiten</a:t>
            </a:r>
          </a:p>
        </p:txBody>
      </p:sp>
      <p:sp>
        <p:nvSpPr>
          <p:cNvPr id="6" name="Inhaltsplatzhalt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A83B2C90-C8F6-4A68-9126-DACD662EB51D}" type="datetimeFigureOut">
              <a:rPr lang="de-DE"/>
              <a:pPr>
                <a:defRPr/>
              </a:pPr>
              <a:t>15.02.2013</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9EB9C6FC-B557-48B8-B755-8A4004F5DC6F}" type="slidenum">
              <a:rPr lang="de-DE"/>
              <a:pPr>
                <a:defRPr/>
              </a:pPr>
              <a:t>‹#›</a:t>
            </a:fld>
            <a:endParaRPr lang="de-DE"/>
          </a:p>
        </p:txBody>
      </p:sp>
    </p:spTree>
    <p:extLst>
      <p:ext uri="{BB962C8B-B14F-4D97-AF65-F5344CB8AC3E}">
        <p14:creationId xmlns:p14="http://schemas.microsoft.com/office/powerpoint/2010/main" val="150601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9082B34B-C23E-4CBE-A0E5-6CD44FCC1419}" type="datetimeFigureOut">
              <a:rPr lang="de-DE"/>
              <a:pPr>
                <a:defRPr/>
              </a:pPr>
              <a:t>15.02.2013</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EC867E3B-9E07-4300-81D1-77B6597D29E5}" type="slidenum">
              <a:rPr lang="de-DE"/>
              <a:pPr>
                <a:defRPr/>
              </a:pPr>
              <a:t>‹#›</a:t>
            </a:fld>
            <a:endParaRPr lang="de-DE"/>
          </a:p>
        </p:txBody>
      </p:sp>
    </p:spTree>
    <p:extLst>
      <p:ext uri="{BB962C8B-B14F-4D97-AF65-F5344CB8AC3E}">
        <p14:creationId xmlns:p14="http://schemas.microsoft.com/office/powerpoint/2010/main" val="102301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ACCEE424-DB97-477D-8D46-5BF876F3BA5D}" type="datetimeFigureOut">
              <a:rPr lang="de-DE"/>
              <a:pPr>
                <a:defRPr/>
              </a:pPr>
              <a:t>15.02.2013</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2058647C-C40D-4A69-A70A-1FDE48621B9A}" type="slidenum">
              <a:rPr lang="de-DE"/>
              <a:pPr>
                <a:defRPr/>
              </a:pPr>
              <a:t>‹#›</a:t>
            </a:fld>
            <a:endParaRPr lang="de-DE"/>
          </a:p>
        </p:txBody>
      </p:sp>
    </p:spTree>
    <p:extLst>
      <p:ext uri="{BB962C8B-B14F-4D97-AF65-F5344CB8AC3E}">
        <p14:creationId xmlns:p14="http://schemas.microsoft.com/office/powerpoint/2010/main" val="305340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000" y="1704413"/>
            <a:ext cx="9961903" cy="7253667"/>
          </a:xfrm>
        </p:spPr>
        <p:txBody>
          <a:bodyPr anchor="b"/>
          <a:lstStyle>
            <a:lvl1pPr algn="l">
              <a:defRPr sz="9100" b="1"/>
            </a:lvl1pPr>
          </a:lstStyle>
          <a:p>
            <a:r>
              <a:rPr lang="de-DE" smtClean="0"/>
              <a:t>Titelmasterformat durch Klicken bearbeiten</a:t>
            </a:r>
            <a:endParaRPr lang="de-DE"/>
          </a:p>
        </p:txBody>
      </p:sp>
      <p:sp>
        <p:nvSpPr>
          <p:cNvPr id="3" name="Inhaltsplatzhalt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95B393CE-30C5-4595-8A1C-6F80CE4AF64F}" type="datetimeFigureOut">
              <a:rPr lang="de-DE"/>
              <a:pPr>
                <a:defRPr/>
              </a:pPr>
              <a:t>15.02.2013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5CFECC5F-0A39-4DAA-B7E4-B75EA30A7995}" type="slidenum">
              <a:rPr lang="de-DE"/>
              <a:pPr>
                <a:defRPr/>
              </a:pPr>
              <a:t>‹#›</a:t>
            </a:fld>
            <a:endParaRPr lang="de-DE"/>
          </a:p>
        </p:txBody>
      </p:sp>
    </p:spTree>
    <p:extLst>
      <p:ext uri="{BB962C8B-B14F-4D97-AF65-F5344CB8AC3E}">
        <p14:creationId xmlns:p14="http://schemas.microsoft.com/office/powerpoint/2010/main" val="342276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5087" y="29965968"/>
            <a:ext cx="18167985" cy="3537652"/>
          </a:xfrm>
        </p:spPr>
        <p:txBody>
          <a:bodyPr anchor="b"/>
          <a:lstStyle>
            <a:lvl1pPr algn="l">
              <a:defRPr sz="9100" b="1"/>
            </a:lvl1pPr>
          </a:lstStyle>
          <a:p>
            <a:r>
              <a:rPr lang="de-DE" smtClean="0"/>
              <a:t>Titelmasterformat durch Klicken bearbeiten</a:t>
            </a:r>
            <a:endParaRPr lang="de-DE"/>
          </a:p>
        </p:txBody>
      </p:sp>
      <p:sp>
        <p:nvSpPr>
          <p:cNvPr id="3" name="Bildplatzhalter 2"/>
          <p:cNvSpPr>
            <a:spLocks noGrp="1"/>
          </p:cNvSpPr>
          <p:nvPr>
            <p:ph type="pic" idx="1"/>
          </p:nvPr>
        </p:nvSpPr>
        <p:spPr>
          <a:xfrm>
            <a:off x="5935087" y="3825021"/>
            <a:ext cx="18167985" cy="25685115"/>
          </a:xfrm>
        </p:spPr>
        <p:txBody>
          <a:bodyPr rtlCol="0">
            <a:normAutofit/>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pPr lvl="0"/>
            <a:endParaRPr lang="de-DE" noProof="0" smtClean="0"/>
          </a:p>
        </p:txBody>
      </p:sp>
      <p:sp>
        <p:nvSpPr>
          <p:cNvPr id="4" name="Textplatzhalt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28419E6C-6A15-4C7E-80FB-66ABD648689B}" type="datetimeFigureOut">
              <a:rPr lang="de-DE"/>
              <a:pPr>
                <a:defRPr/>
              </a:pPr>
              <a:t>15.02.2013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B58B7AC-5ACE-44C3-BE07-D38CA6379F95}" type="slidenum">
              <a:rPr lang="de-DE"/>
              <a:pPr>
                <a:defRPr/>
              </a:pPr>
              <a:t>‹#›</a:t>
            </a:fld>
            <a:endParaRPr lang="de-DE"/>
          </a:p>
        </p:txBody>
      </p:sp>
    </p:spTree>
    <p:extLst>
      <p:ext uri="{BB962C8B-B14F-4D97-AF65-F5344CB8AC3E}">
        <p14:creationId xmlns:p14="http://schemas.microsoft.com/office/powerpoint/2010/main" val="80201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0627">
            <a:alpha val="12000"/>
          </a:srgbClr>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ctr" anchorCtr="0" compatLnSpc="1">
            <a:prstTxWarp prst="textNoShape">
              <a:avLst/>
            </a:prstTxWarp>
          </a:bodyPr>
          <a:lstStyle/>
          <a:p>
            <a:pPr lvl="0"/>
            <a:r>
              <a:rPr lang="de-DE" smtClean="0"/>
              <a:t>Mastertitelformat bearbeiten</a:t>
            </a:r>
          </a:p>
        </p:txBody>
      </p:sp>
      <p:sp>
        <p:nvSpPr>
          <p:cNvPr id="1027" name="Textplatzhalter 2"/>
          <p:cNvSpPr>
            <a:spLocks noGrp="1"/>
          </p:cNvSpPr>
          <p:nvPr>
            <p:ph type="body" idx="1"/>
          </p:nvPr>
        </p:nvSpPr>
        <p:spPr bwMode="auto">
          <a:xfrm>
            <a:off x="1514475" y="9988550"/>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1514475" y="39676388"/>
            <a:ext cx="7064375" cy="2279650"/>
          </a:xfrm>
          <a:prstGeom prst="rect">
            <a:avLst/>
          </a:prstGeom>
        </p:spPr>
        <p:txBody>
          <a:bodyPr vert="horz" wrap="square" lIns="417643" tIns="208822" rIns="417643" bIns="208822" numCol="1" anchor="ctr" anchorCtr="0" compatLnSpc="1">
            <a:prstTxWarp prst="textNoShape">
              <a:avLst/>
            </a:prstTxWarp>
          </a:bodyPr>
          <a:lstStyle>
            <a:lvl1pPr>
              <a:defRPr sz="5500">
                <a:solidFill>
                  <a:srgbClr val="898989"/>
                </a:solidFill>
                <a:latin typeface="Calibri" charset="0"/>
              </a:defRPr>
            </a:lvl1pPr>
          </a:lstStyle>
          <a:p>
            <a:pPr>
              <a:defRPr/>
            </a:pPr>
            <a:fld id="{51F2D2E2-49F0-40DF-9539-706BA01D3D8A}" type="datetimeFigureOut">
              <a:rPr lang="de-DE"/>
              <a:pPr>
                <a:defRPr/>
              </a:pPr>
              <a:t>15.02.2013</a:t>
            </a:fld>
            <a:endParaRPr lang="de-DE"/>
          </a:p>
        </p:txBody>
      </p:sp>
      <p:sp>
        <p:nvSpPr>
          <p:cNvPr id="5" name="Fußzeilenplatzhalter 4"/>
          <p:cNvSpPr>
            <a:spLocks noGrp="1"/>
          </p:cNvSpPr>
          <p:nvPr>
            <p:ph type="ftr" sz="quarter" idx="3"/>
          </p:nvPr>
        </p:nvSpPr>
        <p:spPr>
          <a:xfrm>
            <a:off x="10345738" y="39676388"/>
            <a:ext cx="9588500" cy="2279650"/>
          </a:xfrm>
          <a:prstGeom prst="rect">
            <a:avLst/>
          </a:prstGeom>
        </p:spPr>
        <p:txBody>
          <a:bodyPr vert="horz" lIns="417643" tIns="208822" rIns="417643" bIns="208822" rtlCol="0" anchor="ctr"/>
          <a:lstStyle>
            <a:lvl1pPr algn="ctr" defTabSz="4176431" fontAlgn="auto">
              <a:spcBef>
                <a:spcPts val="0"/>
              </a:spcBef>
              <a:spcAft>
                <a:spcPts val="0"/>
              </a:spcAft>
              <a:defRPr sz="55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21701125" y="39676388"/>
            <a:ext cx="7064375" cy="2279650"/>
          </a:xfrm>
          <a:prstGeom prst="rect">
            <a:avLst/>
          </a:prstGeom>
        </p:spPr>
        <p:txBody>
          <a:bodyPr vert="horz" wrap="square" lIns="417643" tIns="208822" rIns="417643" bIns="208822" numCol="1" anchor="ctr" anchorCtr="0" compatLnSpc="1">
            <a:prstTxWarp prst="textNoShape">
              <a:avLst/>
            </a:prstTxWarp>
          </a:bodyPr>
          <a:lstStyle>
            <a:lvl1pPr algn="r">
              <a:defRPr sz="5500">
                <a:solidFill>
                  <a:srgbClr val="898989"/>
                </a:solidFill>
                <a:latin typeface="Calibri" charset="0"/>
              </a:defRPr>
            </a:lvl1pPr>
          </a:lstStyle>
          <a:p>
            <a:pPr>
              <a:defRPr/>
            </a:pPr>
            <a:fld id="{0FD237EF-3A4B-42C5-90DE-FADC0477C2E0}"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kern="1200">
          <a:solidFill>
            <a:schemeClr val="tx1"/>
          </a:solidFill>
          <a:latin typeface="+mj-lt"/>
          <a:ea typeface="+mj-ea"/>
          <a:cs typeface="+mj-cs"/>
        </a:defRPr>
      </a:lvl1pPr>
      <a:lvl2pPr algn="ctr" defTabSz="4175125" rtl="0" eaLnBrk="0" fontAlgn="base" hangingPunct="0">
        <a:spcBef>
          <a:spcPct val="0"/>
        </a:spcBef>
        <a:spcAft>
          <a:spcPct val="0"/>
        </a:spcAft>
        <a:defRPr sz="20100">
          <a:solidFill>
            <a:schemeClr val="tx1"/>
          </a:solidFill>
          <a:latin typeface="Calibri" pitchFamily="34" charset="0"/>
        </a:defRPr>
      </a:lvl2pPr>
      <a:lvl3pPr algn="ctr" defTabSz="4175125" rtl="0" eaLnBrk="0" fontAlgn="base" hangingPunct="0">
        <a:spcBef>
          <a:spcPct val="0"/>
        </a:spcBef>
        <a:spcAft>
          <a:spcPct val="0"/>
        </a:spcAft>
        <a:defRPr sz="20100">
          <a:solidFill>
            <a:schemeClr val="tx1"/>
          </a:solidFill>
          <a:latin typeface="Calibri" pitchFamily="34" charset="0"/>
        </a:defRPr>
      </a:lvl3pPr>
      <a:lvl4pPr algn="ctr" defTabSz="4175125" rtl="0" eaLnBrk="0" fontAlgn="base" hangingPunct="0">
        <a:spcBef>
          <a:spcPct val="0"/>
        </a:spcBef>
        <a:spcAft>
          <a:spcPct val="0"/>
        </a:spcAft>
        <a:defRPr sz="20100">
          <a:solidFill>
            <a:schemeClr val="tx1"/>
          </a:solidFill>
          <a:latin typeface="Calibri" pitchFamily="34" charset="0"/>
        </a:defRPr>
      </a:lvl4pPr>
      <a:lvl5pPr algn="ctr" defTabSz="4175125" rtl="0" eaLnBrk="0" fontAlgn="base" hangingPunct="0">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eaLnBrk="0" fontAlgn="base" hangingPunct="0">
        <a:spcBef>
          <a:spcPct val="20000"/>
        </a:spcBef>
        <a:spcAft>
          <a:spcPct val="0"/>
        </a:spcAft>
        <a:buFont typeface="Arial" pitchFamily="34" charset="0"/>
        <a:buChar char="•"/>
        <a:defRPr sz="146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Font typeface="Arial" pitchFamily="34" charset="0"/>
        <a:buChar char="–"/>
        <a:defRPr sz="12800" kern="1200">
          <a:solidFill>
            <a:schemeClr val="tx1"/>
          </a:solidFill>
          <a:latin typeface="+mn-lt"/>
          <a:ea typeface="ＭＳ Ｐゴシック" charset="-128"/>
          <a:cs typeface="ＭＳ Ｐゴシック"/>
        </a:defRPr>
      </a:lvl2pPr>
      <a:lvl3pPr marL="5219700" indent="-1042988" algn="l" defTabSz="4175125" rtl="0" eaLnBrk="0" fontAlgn="base" hangingPunct="0">
        <a:spcBef>
          <a:spcPct val="20000"/>
        </a:spcBef>
        <a:spcAft>
          <a:spcPct val="0"/>
        </a:spcAft>
        <a:buFont typeface="Arial" pitchFamily="34" charset="0"/>
        <a:buChar char="•"/>
        <a:defRPr sz="11000" kern="1200">
          <a:solidFill>
            <a:schemeClr val="tx1"/>
          </a:solidFill>
          <a:latin typeface="+mn-lt"/>
          <a:ea typeface="ＭＳ Ｐゴシック" charset="-128"/>
          <a:cs typeface="ＭＳ Ｐゴシック"/>
        </a:defRPr>
      </a:lvl3pPr>
      <a:lvl4pPr marL="7307263" indent="-1042988" algn="l" defTabSz="4175125" rtl="0" eaLnBrk="0" fontAlgn="base" hangingPunct="0">
        <a:spcBef>
          <a:spcPct val="20000"/>
        </a:spcBef>
        <a:spcAft>
          <a:spcPct val="0"/>
        </a:spcAft>
        <a:buFont typeface="Arial" pitchFamily="34" charset="0"/>
        <a:buChar char="–"/>
        <a:defRPr sz="9100" kern="1200">
          <a:solidFill>
            <a:schemeClr val="tx1"/>
          </a:solidFill>
          <a:latin typeface="+mn-lt"/>
          <a:ea typeface="ＭＳ Ｐゴシック" charset="-128"/>
          <a:cs typeface="ＭＳ Ｐゴシック"/>
        </a:defRPr>
      </a:lvl4pPr>
      <a:lvl5pPr marL="9396413" indent="-1042988" algn="l" defTabSz="4175125" rtl="0" eaLnBrk="0" fontAlgn="base" hangingPunct="0">
        <a:spcBef>
          <a:spcPct val="20000"/>
        </a:spcBef>
        <a:spcAft>
          <a:spcPct val="0"/>
        </a:spcAft>
        <a:buFont typeface="Arial" pitchFamily="34" charset="0"/>
        <a:buChar char="»"/>
        <a:defRPr sz="9100" kern="1200">
          <a:solidFill>
            <a:schemeClr val="tx1"/>
          </a:solidFill>
          <a:latin typeface="+mn-lt"/>
          <a:ea typeface="ＭＳ Ｐゴシック" charset="-128"/>
          <a:cs typeface="ＭＳ Ｐゴシック"/>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desy.de/~mpyflo/" TargetMode="External"/><Relationship Id="rId18" Type="http://schemas.openxmlformats.org/officeDocument/2006/relationships/image" Target="../media/image14.emf"/><Relationship Id="rId3" Type="http://schemas.openxmlformats.org/officeDocument/2006/relationships/image" Target="../media/image1.png"/><Relationship Id="rId21" Type="http://schemas.openxmlformats.org/officeDocument/2006/relationships/image" Target="../media/image17.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3.emf"/><Relationship Id="rId2" Type="http://schemas.openxmlformats.org/officeDocument/2006/relationships/notesSlide" Target="../notesSlides/notesSlide1.xml"/><Relationship Id="rId16" Type="http://schemas.openxmlformats.org/officeDocument/2006/relationships/image" Target="../media/image12.emf"/><Relationship Id="rId20"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1.emf"/><Relationship Id="rId10" Type="http://schemas.openxmlformats.org/officeDocument/2006/relationships/image" Target="../media/image8.emf"/><Relationship Id="rId19" Type="http://schemas.openxmlformats.org/officeDocument/2006/relationships/image" Target="../media/image15.emf"/><Relationship Id="rId4" Type="http://schemas.openxmlformats.org/officeDocument/2006/relationships/image" Target="../media/image2.jpeg"/><Relationship Id="rId9" Type="http://schemas.openxmlformats.org/officeDocument/2006/relationships/image" Target="../media/image7.emf"/><Relationship Id="rId14" Type="http://schemas.openxmlformats.org/officeDocument/2006/relationships/hyperlink" Target="http://www.desy.de/sites2009/site_www-desy/content/e410/e84441/e107152/Accelerators_2011_ger.pdf" TargetMode="External"/><Relationship Id="rId2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9000">
              <a:schemeClr val="accent5">
                <a:lumMod val="69000"/>
              </a:schemeClr>
            </a:gs>
            <a:gs pos="81000">
              <a:schemeClr val="bg1"/>
            </a:gs>
            <a:gs pos="27000">
              <a:schemeClr val="bg1"/>
            </a:gs>
            <a:gs pos="0">
              <a:schemeClr val="accent5">
                <a:lumMod val="64000"/>
              </a:schemeClr>
            </a:gs>
          </a:gsLst>
          <a:lin ang="6900000" scaled="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954" y="14995550"/>
            <a:ext cx="28672665" cy="16260985"/>
          </a:xfrm>
          <a:prstGeom prst="rect">
            <a:avLst/>
          </a:prstGeom>
        </p:spPr>
      </p:pic>
      <p:sp>
        <p:nvSpPr>
          <p:cNvPr id="47" name="Rechteck 46"/>
          <p:cNvSpPr/>
          <p:nvPr/>
        </p:nvSpPr>
        <p:spPr>
          <a:xfrm>
            <a:off x="694680" y="22196350"/>
            <a:ext cx="14157275" cy="20018721"/>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Rechteck 27"/>
          <p:cNvSpPr/>
          <p:nvPr/>
        </p:nvSpPr>
        <p:spPr>
          <a:xfrm>
            <a:off x="694680" y="8515499"/>
            <a:ext cx="14157275" cy="12096675"/>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Rechteck 28"/>
          <p:cNvSpPr/>
          <p:nvPr/>
        </p:nvSpPr>
        <p:spPr>
          <a:xfrm>
            <a:off x="813487" y="517116"/>
            <a:ext cx="28803600" cy="7205626"/>
          </a:xfrm>
          <a:prstGeom prst="rect">
            <a:avLst/>
          </a:prstGeom>
          <a:solidFill>
            <a:schemeClr val="bg1"/>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57" name="Textfeld 24"/>
          <p:cNvSpPr txBox="1">
            <a:spLocks noChangeArrowheads="1"/>
          </p:cNvSpPr>
          <p:nvPr/>
        </p:nvSpPr>
        <p:spPr bwMode="auto">
          <a:xfrm>
            <a:off x="4625083" y="2153152"/>
            <a:ext cx="2094279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algn="ctr" eaLnBrk="1" hangingPunct="1"/>
            <a:r>
              <a:rPr lang="en-US" sz="3400" b="1" dirty="0">
                <a:cs typeface="Arial" pitchFamily="34" charset="0"/>
              </a:rPr>
              <a:t>S. </a:t>
            </a:r>
            <a:r>
              <a:rPr lang="en-US" sz="3400" b="1" dirty="0" smtClean="0">
                <a:cs typeface="Arial" pitchFamily="34" charset="0"/>
              </a:rPr>
              <a:t>Manz</a:t>
            </a:r>
            <a:r>
              <a:rPr lang="en-US" sz="3400" b="1" baseline="30000" dirty="0" smtClean="0">
                <a:cs typeface="Arial" pitchFamily="34" charset="0"/>
              </a:rPr>
              <a:t>1*</a:t>
            </a:r>
            <a:r>
              <a:rPr lang="en-US" sz="3400" b="1" dirty="0" smtClean="0">
                <a:cs typeface="Arial" pitchFamily="34" charset="0"/>
              </a:rPr>
              <a:t>, </a:t>
            </a:r>
            <a:r>
              <a:rPr lang="en-US" sz="3400" b="1" dirty="0">
                <a:cs typeface="Arial" pitchFamily="34" charset="0"/>
              </a:rPr>
              <a:t>A. </a:t>
            </a:r>
            <a:r>
              <a:rPr lang="en-US" sz="3400" b="1" dirty="0" smtClean="0">
                <a:cs typeface="Arial" pitchFamily="34" charset="0"/>
              </a:rPr>
              <a:t>Casandruc</a:t>
            </a:r>
            <a:r>
              <a:rPr lang="en-US" sz="3400" b="1" baseline="30000" dirty="0">
                <a:cs typeface="Arial" pitchFamily="34" charset="0"/>
              </a:rPr>
              <a:t>1</a:t>
            </a:r>
            <a:r>
              <a:rPr lang="en-US" sz="3400" b="1" dirty="0" smtClean="0">
                <a:cs typeface="Arial" pitchFamily="34" charset="0"/>
              </a:rPr>
              <a:t>, </a:t>
            </a:r>
            <a:r>
              <a:rPr lang="en-US" sz="3400" b="1" dirty="0">
                <a:cs typeface="Arial" pitchFamily="34" charset="0"/>
              </a:rPr>
              <a:t>D. </a:t>
            </a:r>
            <a:r>
              <a:rPr lang="en-US" sz="3400" b="1" dirty="0" smtClean="0">
                <a:cs typeface="Arial" pitchFamily="34" charset="0"/>
              </a:rPr>
              <a:t>Zhang</a:t>
            </a:r>
            <a:r>
              <a:rPr lang="en-US" sz="3400" b="1" baseline="30000" dirty="0">
                <a:cs typeface="Arial" pitchFamily="34" charset="0"/>
              </a:rPr>
              <a:t>1</a:t>
            </a:r>
            <a:r>
              <a:rPr lang="en-US" sz="3400" b="1" dirty="0" smtClean="0">
                <a:cs typeface="Arial" pitchFamily="34" charset="0"/>
              </a:rPr>
              <a:t>, </a:t>
            </a:r>
            <a:r>
              <a:rPr lang="en-US" sz="3400" b="1" dirty="0">
                <a:cs typeface="Arial" pitchFamily="34" charset="0"/>
              </a:rPr>
              <a:t>J. </a:t>
            </a:r>
            <a:r>
              <a:rPr lang="en-US" sz="3400" b="1" dirty="0" smtClean="0">
                <a:cs typeface="Arial" pitchFamily="34" charset="0"/>
              </a:rPr>
              <a:t>Hirscht</a:t>
            </a:r>
            <a:r>
              <a:rPr lang="en-US" sz="3400" b="1" baseline="30000" dirty="0">
                <a:cs typeface="Arial" pitchFamily="34" charset="0"/>
              </a:rPr>
              <a:t>1</a:t>
            </a:r>
            <a:r>
              <a:rPr lang="en-US" sz="3400" b="1" dirty="0" smtClean="0">
                <a:cs typeface="Arial" pitchFamily="34" charset="0"/>
              </a:rPr>
              <a:t>, S. Bayesteh</a:t>
            </a:r>
            <a:r>
              <a:rPr lang="en-US" sz="3400" b="1" baseline="30000" dirty="0">
                <a:cs typeface="Arial" pitchFamily="34" charset="0"/>
              </a:rPr>
              <a:t>3</a:t>
            </a:r>
            <a:r>
              <a:rPr lang="en-US" sz="3400" b="1" dirty="0" smtClean="0">
                <a:cs typeface="Arial" pitchFamily="34" charset="0"/>
              </a:rPr>
              <a:t>, S. Keskin</a:t>
            </a:r>
            <a:r>
              <a:rPr lang="en-US" sz="3400" b="1" baseline="30000" dirty="0" smtClean="0">
                <a:cs typeface="Arial" pitchFamily="34" charset="0"/>
              </a:rPr>
              <a:t>1</a:t>
            </a:r>
            <a:r>
              <a:rPr lang="en-US" sz="3400" b="1" dirty="0" smtClean="0">
                <a:cs typeface="Arial" pitchFamily="34" charset="0"/>
              </a:rPr>
              <a:t>, </a:t>
            </a:r>
            <a:r>
              <a:rPr lang="en-US" sz="3400" b="1" dirty="0">
                <a:cs typeface="Arial" pitchFamily="34" charset="0"/>
              </a:rPr>
              <a:t>J. </a:t>
            </a:r>
            <a:r>
              <a:rPr lang="en-US" sz="3400" b="1" dirty="0" smtClean="0">
                <a:cs typeface="Arial" pitchFamily="34" charset="0"/>
              </a:rPr>
              <a:t>Nicholls</a:t>
            </a:r>
            <a:r>
              <a:rPr lang="en-US" sz="3400" b="1" baseline="30000" dirty="0" smtClean="0">
                <a:cs typeface="Arial" pitchFamily="34" charset="0"/>
              </a:rPr>
              <a:t>4</a:t>
            </a:r>
            <a:r>
              <a:rPr lang="en-US" sz="3400" b="1" dirty="0" smtClean="0">
                <a:cs typeface="Arial" pitchFamily="34" charset="0"/>
              </a:rPr>
              <a:t>, T. Gehrke</a:t>
            </a:r>
            <a:r>
              <a:rPr lang="en-US" sz="3400" b="1" baseline="30000" dirty="0" smtClean="0">
                <a:cs typeface="Arial" pitchFamily="34" charset="0"/>
              </a:rPr>
              <a:t>3</a:t>
            </a:r>
            <a:r>
              <a:rPr lang="en-US" sz="3400" b="1" dirty="0" smtClean="0">
                <a:cs typeface="Arial" pitchFamily="34" charset="0"/>
              </a:rPr>
              <a:t>, </a:t>
            </a:r>
          </a:p>
          <a:p>
            <a:pPr algn="ctr" eaLnBrk="1" hangingPunct="1"/>
            <a:r>
              <a:rPr lang="en-US" sz="3400" b="1" dirty="0" smtClean="0">
                <a:cs typeface="Arial" pitchFamily="34" charset="0"/>
              </a:rPr>
              <a:t>F</a:t>
            </a:r>
            <a:r>
              <a:rPr lang="en-US" sz="3400" b="1" dirty="0">
                <a:cs typeface="Arial" pitchFamily="34" charset="0"/>
              </a:rPr>
              <a:t>. </a:t>
            </a:r>
            <a:r>
              <a:rPr lang="en-US" sz="3400" b="1" dirty="0" smtClean="0">
                <a:cs typeface="Arial" pitchFamily="34" charset="0"/>
              </a:rPr>
              <a:t>Mayet</a:t>
            </a:r>
            <a:r>
              <a:rPr lang="en-US" sz="3400" b="1" baseline="30000" dirty="0" smtClean="0">
                <a:cs typeface="Arial" pitchFamily="34" charset="0"/>
              </a:rPr>
              <a:t>3</a:t>
            </a:r>
            <a:r>
              <a:rPr lang="en-US" sz="3400" b="1" dirty="0" smtClean="0">
                <a:cs typeface="Arial" pitchFamily="34" charset="0"/>
              </a:rPr>
              <a:t>, M. Hachmann</a:t>
            </a:r>
            <a:r>
              <a:rPr lang="en-US" sz="3400" b="1" baseline="30000" dirty="0">
                <a:cs typeface="Arial" pitchFamily="34" charset="0"/>
              </a:rPr>
              <a:t>3</a:t>
            </a:r>
            <a:r>
              <a:rPr lang="en-US" sz="3400" b="1" dirty="0" smtClean="0">
                <a:cs typeface="Arial" pitchFamily="34" charset="0"/>
              </a:rPr>
              <a:t>, M. Felber</a:t>
            </a:r>
            <a:r>
              <a:rPr lang="en-US" sz="3400" b="1" baseline="30000" dirty="0" smtClean="0">
                <a:cs typeface="Arial" pitchFamily="34" charset="0"/>
              </a:rPr>
              <a:t>2</a:t>
            </a:r>
            <a:r>
              <a:rPr lang="en-US" sz="3400" b="1" dirty="0" smtClean="0">
                <a:cs typeface="Arial" pitchFamily="34" charset="0"/>
              </a:rPr>
              <a:t>, </a:t>
            </a:r>
            <a:r>
              <a:rPr lang="en-US" sz="3400" b="1" dirty="0">
                <a:cs typeface="Arial" pitchFamily="34" charset="0"/>
              </a:rPr>
              <a:t>S. </a:t>
            </a:r>
            <a:r>
              <a:rPr lang="en-US" sz="3400" b="1" dirty="0" smtClean="0">
                <a:cs typeface="Arial" pitchFamily="34" charset="0"/>
              </a:rPr>
              <a:t>Jangam</a:t>
            </a:r>
            <a:r>
              <a:rPr lang="en-US" sz="3400" b="1" baseline="30000" dirty="0">
                <a:cs typeface="Arial" pitchFamily="34" charset="0"/>
              </a:rPr>
              <a:t>1</a:t>
            </a:r>
            <a:r>
              <a:rPr lang="en-US" sz="3400" b="1" dirty="0" smtClean="0">
                <a:cs typeface="Arial" pitchFamily="34" charset="0"/>
              </a:rPr>
              <a:t>, </a:t>
            </a:r>
            <a:r>
              <a:rPr lang="en-US" sz="3400" b="1" dirty="0">
                <a:cs typeface="Arial" pitchFamily="34" charset="0"/>
              </a:rPr>
              <a:t>H. </a:t>
            </a:r>
            <a:r>
              <a:rPr lang="en-US" sz="3400" b="1" dirty="0" smtClean="0">
                <a:cs typeface="Arial" pitchFamily="34" charset="0"/>
              </a:rPr>
              <a:t>Delsim-Hashemi</a:t>
            </a:r>
            <a:r>
              <a:rPr lang="en-US" sz="3400" b="1" baseline="30000" dirty="0" smtClean="0">
                <a:cs typeface="Arial" pitchFamily="34" charset="0"/>
              </a:rPr>
              <a:t>2</a:t>
            </a:r>
            <a:r>
              <a:rPr lang="en-US" sz="3400" b="1" dirty="0" smtClean="0">
                <a:cs typeface="Arial" pitchFamily="34" charset="0"/>
              </a:rPr>
              <a:t> , H</a:t>
            </a:r>
            <a:r>
              <a:rPr lang="en-US" sz="3400" b="1" dirty="0">
                <a:cs typeface="Arial" pitchFamily="34" charset="0"/>
              </a:rPr>
              <a:t>. </a:t>
            </a:r>
            <a:r>
              <a:rPr lang="en-US" sz="3400" b="1" dirty="0" smtClean="0">
                <a:cs typeface="Arial" pitchFamily="34" charset="0"/>
              </a:rPr>
              <a:t>Schlarb</a:t>
            </a:r>
            <a:r>
              <a:rPr lang="en-US" sz="3400" b="1" baseline="30000" dirty="0">
                <a:cs typeface="Arial" pitchFamily="34" charset="0"/>
              </a:rPr>
              <a:t>2</a:t>
            </a:r>
            <a:r>
              <a:rPr lang="en-US" sz="3400" b="1" dirty="0" smtClean="0">
                <a:cs typeface="Arial" pitchFamily="34" charset="0"/>
              </a:rPr>
              <a:t>, M. Hoffmann</a:t>
            </a:r>
            <a:r>
              <a:rPr lang="en-US" sz="3400" b="1" baseline="30000" dirty="0">
                <a:cs typeface="Arial" pitchFamily="34" charset="0"/>
              </a:rPr>
              <a:t>2</a:t>
            </a:r>
            <a:r>
              <a:rPr lang="en-US" sz="3400" b="1" dirty="0" smtClean="0">
                <a:cs typeface="Arial" pitchFamily="34" charset="0"/>
              </a:rPr>
              <a:t>, </a:t>
            </a:r>
          </a:p>
          <a:p>
            <a:pPr algn="ctr" eaLnBrk="1" hangingPunct="1"/>
            <a:r>
              <a:rPr lang="en-US" sz="3400" b="1" dirty="0" smtClean="0">
                <a:cs typeface="Arial" pitchFamily="34" charset="0"/>
              </a:rPr>
              <a:t>M. Hüning</a:t>
            </a:r>
            <a:r>
              <a:rPr lang="en-US" sz="3400" b="1" baseline="30000" dirty="0">
                <a:cs typeface="Arial" pitchFamily="34" charset="0"/>
              </a:rPr>
              <a:t>2</a:t>
            </a:r>
            <a:r>
              <a:rPr lang="en-US" sz="3400" b="1" dirty="0" smtClean="0">
                <a:cs typeface="Arial" pitchFamily="34" charset="0"/>
              </a:rPr>
              <a:t>, </a:t>
            </a:r>
            <a:r>
              <a:rPr lang="en-US" sz="3400" b="1" dirty="0">
                <a:cs typeface="Arial" pitchFamily="34" charset="0"/>
              </a:rPr>
              <a:t>T. </a:t>
            </a:r>
            <a:r>
              <a:rPr lang="en-US" sz="3400" b="1" dirty="0" smtClean="0">
                <a:cs typeface="Arial" pitchFamily="34" charset="0"/>
              </a:rPr>
              <a:t>Hasegawa</a:t>
            </a:r>
            <a:r>
              <a:rPr lang="en-US" sz="3400" b="1" baseline="30000" dirty="0">
                <a:cs typeface="Arial" pitchFamily="34" charset="0"/>
              </a:rPr>
              <a:t>1</a:t>
            </a:r>
            <a:r>
              <a:rPr lang="en-US" sz="3400" b="1" dirty="0" smtClean="0">
                <a:cs typeface="Arial" pitchFamily="34" charset="0"/>
              </a:rPr>
              <a:t>, </a:t>
            </a:r>
            <a:r>
              <a:rPr lang="en-US" sz="3400" b="1" dirty="0">
                <a:cs typeface="Arial" pitchFamily="34" charset="0"/>
              </a:rPr>
              <a:t>A. </a:t>
            </a:r>
            <a:r>
              <a:rPr lang="en-US" sz="3400" b="1" dirty="0" smtClean="0">
                <a:cs typeface="Arial" pitchFamily="34" charset="0"/>
              </a:rPr>
              <a:t>Marx</a:t>
            </a:r>
            <a:r>
              <a:rPr lang="en-US" sz="3400" b="1" baseline="30000" dirty="0">
                <a:cs typeface="Arial" pitchFamily="34" charset="0"/>
              </a:rPr>
              <a:t>1</a:t>
            </a:r>
            <a:r>
              <a:rPr lang="en-US" sz="3400" b="1" dirty="0" smtClean="0">
                <a:cs typeface="Arial" pitchFamily="34" charset="0"/>
              </a:rPr>
              <a:t>, </a:t>
            </a:r>
            <a:r>
              <a:rPr lang="en-US" sz="3400" b="1" dirty="0">
                <a:cs typeface="Arial" pitchFamily="34" charset="0"/>
              </a:rPr>
              <a:t>S. </a:t>
            </a:r>
            <a:r>
              <a:rPr lang="en-US" sz="3400" b="1" dirty="0" smtClean="0">
                <a:cs typeface="Arial" pitchFamily="34" charset="0"/>
              </a:rPr>
              <a:t>Hayes</a:t>
            </a:r>
            <a:r>
              <a:rPr lang="en-US" sz="3400" b="1" baseline="30000" dirty="0">
                <a:cs typeface="Arial" pitchFamily="34" charset="0"/>
              </a:rPr>
              <a:t>1</a:t>
            </a:r>
            <a:r>
              <a:rPr lang="en-US" sz="3400" b="1" dirty="0" smtClean="0">
                <a:cs typeface="Arial" pitchFamily="34" charset="0"/>
              </a:rPr>
              <a:t>, K. Pichugin</a:t>
            </a:r>
            <a:r>
              <a:rPr lang="en-US" sz="3400" b="1" baseline="30000" dirty="0" smtClean="0">
                <a:cs typeface="Arial" pitchFamily="34" charset="0"/>
              </a:rPr>
              <a:t>1</a:t>
            </a:r>
            <a:r>
              <a:rPr lang="en-US" sz="3400" b="1" dirty="0" smtClean="0">
                <a:cs typeface="Arial" pitchFamily="34" charset="0"/>
              </a:rPr>
              <a:t>, G. Moriena</a:t>
            </a:r>
            <a:r>
              <a:rPr lang="en-US" sz="3400" b="1" baseline="30000" dirty="0" smtClean="0">
                <a:cs typeface="Arial" pitchFamily="34" charset="0"/>
              </a:rPr>
              <a:t>4,</a:t>
            </a:r>
            <a:endParaRPr lang="en-US" sz="3400" b="1" dirty="0">
              <a:cs typeface="Arial" pitchFamily="34" charset="0"/>
            </a:endParaRPr>
          </a:p>
          <a:p>
            <a:pPr algn="ctr" eaLnBrk="1" hangingPunct="1"/>
            <a:r>
              <a:rPr lang="en-US" sz="3400" b="1" dirty="0" smtClean="0">
                <a:cs typeface="Arial" pitchFamily="34" charset="0"/>
              </a:rPr>
              <a:t> G</a:t>
            </a:r>
            <a:r>
              <a:rPr lang="en-US" sz="3400" b="1" dirty="0">
                <a:cs typeface="Arial" pitchFamily="34" charset="0"/>
              </a:rPr>
              <a:t>. </a:t>
            </a:r>
            <a:r>
              <a:rPr lang="en-US" sz="3400" b="1" dirty="0" smtClean="0">
                <a:cs typeface="Arial" pitchFamily="34" charset="0"/>
              </a:rPr>
              <a:t>Sciaini</a:t>
            </a:r>
            <a:r>
              <a:rPr lang="en-US" sz="3400" b="1" baseline="30000" dirty="0">
                <a:cs typeface="Arial" pitchFamily="34" charset="0"/>
              </a:rPr>
              <a:t>1</a:t>
            </a:r>
            <a:r>
              <a:rPr lang="en-US" sz="3400" b="1" dirty="0" smtClean="0">
                <a:cs typeface="Arial" pitchFamily="34" charset="0"/>
              </a:rPr>
              <a:t>, </a:t>
            </a:r>
            <a:r>
              <a:rPr lang="en-US" sz="3400" b="1" dirty="0">
                <a:cs typeface="Arial" pitchFamily="34" charset="0"/>
              </a:rPr>
              <a:t>S. </a:t>
            </a:r>
            <a:r>
              <a:rPr lang="en-US" sz="3400" b="1" dirty="0" smtClean="0">
                <a:cs typeface="Arial" pitchFamily="34" charset="0"/>
              </a:rPr>
              <a:t>Epp</a:t>
            </a:r>
            <a:r>
              <a:rPr lang="en-US" sz="3400" b="1" baseline="30000" dirty="0">
                <a:cs typeface="Arial" pitchFamily="34" charset="0"/>
              </a:rPr>
              <a:t>1</a:t>
            </a:r>
            <a:r>
              <a:rPr lang="en-US" sz="3400" b="1" dirty="0" smtClean="0">
                <a:cs typeface="Arial" pitchFamily="34" charset="0"/>
              </a:rPr>
              <a:t>, </a:t>
            </a:r>
            <a:r>
              <a:rPr lang="en-US" sz="3400" b="1" dirty="0">
                <a:cs typeface="Arial" pitchFamily="34" charset="0"/>
              </a:rPr>
              <a:t>M. </a:t>
            </a:r>
            <a:r>
              <a:rPr lang="en-US" sz="3400" b="1" dirty="0" smtClean="0">
                <a:cs typeface="Arial" pitchFamily="34" charset="0"/>
              </a:rPr>
              <a:t>Hada</a:t>
            </a:r>
            <a:r>
              <a:rPr lang="en-US" sz="3400" b="1" baseline="30000" dirty="0">
                <a:cs typeface="Arial" pitchFamily="34" charset="0"/>
              </a:rPr>
              <a:t>1</a:t>
            </a:r>
            <a:r>
              <a:rPr lang="en-US" sz="3400" b="1" dirty="0" smtClean="0">
                <a:cs typeface="Arial" pitchFamily="34" charset="0"/>
              </a:rPr>
              <a:t>, K. Flöttmann</a:t>
            </a:r>
            <a:r>
              <a:rPr lang="en-US" sz="3400" b="1" baseline="30000" dirty="0">
                <a:cs typeface="Arial" pitchFamily="34" charset="0"/>
              </a:rPr>
              <a:t>2</a:t>
            </a:r>
            <a:r>
              <a:rPr lang="en-US" sz="3400" b="1" dirty="0" smtClean="0">
                <a:cs typeface="Arial" pitchFamily="34" charset="0"/>
              </a:rPr>
              <a:t>, R. J. Dwayne Miller</a:t>
            </a:r>
            <a:r>
              <a:rPr lang="en-US" sz="3400" b="1" baseline="30000" dirty="0" smtClean="0">
                <a:cs typeface="Arial" pitchFamily="34" charset="0"/>
              </a:rPr>
              <a:t>1,4</a:t>
            </a:r>
            <a:endParaRPr lang="en-US" sz="3400" b="1" dirty="0">
              <a:cs typeface="Arial" pitchFamily="34" charset="0"/>
            </a:endParaRPr>
          </a:p>
        </p:txBody>
      </p:sp>
      <p:sp>
        <p:nvSpPr>
          <p:cNvPr id="2055" name="Textfeld 20"/>
          <p:cNvSpPr txBox="1">
            <a:spLocks noChangeArrowheads="1"/>
          </p:cNvSpPr>
          <p:nvPr/>
        </p:nvSpPr>
        <p:spPr bwMode="auto">
          <a:xfrm>
            <a:off x="1086999" y="809974"/>
            <a:ext cx="28018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algn="ctr" eaLnBrk="1" hangingPunct="1"/>
            <a:r>
              <a:rPr lang="en-US" sz="6000" b="1" dirty="0">
                <a:solidFill>
                  <a:schemeClr val="accent5">
                    <a:lumMod val="50000"/>
                  </a:schemeClr>
                </a:solidFill>
                <a:cs typeface="Arial" pitchFamily="34" charset="0"/>
              </a:rPr>
              <a:t>Towards ultrafast electron </a:t>
            </a:r>
            <a:r>
              <a:rPr lang="en-US" sz="6000" b="1" dirty="0" smtClean="0">
                <a:solidFill>
                  <a:schemeClr val="accent5">
                    <a:lumMod val="50000"/>
                  </a:schemeClr>
                </a:solidFill>
                <a:cs typeface="Arial" pitchFamily="34" charset="0"/>
              </a:rPr>
              <a:t>diffraction and </a:t>
            </a:r>
            <a:r>
              <a:rPr lang="en-US" sz="6000" b="1" dirty="0">
                <a:solidFill>
                  <a:schemeClr val="accent5">
                    <a:lumMod val="50000"/>
                  </a:schemeClr>
                </a:solidFill>
                <a:cs typeface="Arial" pitchFamily="34" charset="0"/>
              </a:rPr>
              <a:t>dynamic microscopy </a:t>
            </a:r>
            <a:r>
              <a:rPr lang="en-US" sz="6000" b="1" dirty="0" smtClean="0">
                <a:solidFill>
                  <a:schemeClr val="accent5">
                    <a:lumMod val="50000"/>
                  </a:schemeClr>
                </a:solidFill>
                <a:cs typeface="Arial" pitchFamily="34" charset="0"/>
              </a:rPr>
              <a:t>with REGAE</a:t>
            </a:r>
            <a:endParaRPr lang="en-US" sz="6000" b="1" dirty="0">
              <a:solidFill>
                <a:schemeClr val="accent5">
                  <a:lumMod val="50000"/>
                </a:schemeClr>
              </a:solidFill>
              <a:cs typeface="Arial" pitchFamily="34" charset="0"/>
            </a:endParaRPr>
          </a:p>
        </p:txBody>
      </p:sp>
      <p:sp>
        <p:nvSpPr>
          <p:cNvPr id="2056" name="Textfeld 23"/>
          <p:cNvSpPr txBox="1">
            <a:spLocks noChangeArrowheads="1"/>
          </p:cNvSpPr>
          <p:nvPr/>
        </p:nvSpPr>
        <p:spPr bwMode="auto">
          <a:xfrm>
            <a:off x="6719242" y="4984327"/>
            <a:ext cx="167544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algn="ctr" eaLnBrk="1" hangingPunct="1"/>
            <a:r>
              <a:rPr lang="en-US" sz="1800" b="1" i="1" dirty="0">
                <a:cs typeface="Arial" pitchFamily="34" charset="0"/>
              </a:rPr>
              <a:t>1 Max Planck Research Department for Structural Dynamics, University of Hamburg - Center for Free Electron Laser Science, Hamburg, </a:t>
            </a:r>
            <a:r>
              <a:rPr lang="en-US" sz="1800" b="1" i="1" dirty="0" smtClean="0">
                <a:cs typeface="Arial" pitchFamily="34" charset="0"/>
              </a:rPr>
              <a:t>Germany</a:t>
            </a:r>
          </a:p>
          <a:p>
            <a:pPr algn="ctr" eaLnBrk="1" hangingPunct="1"/>
            <a:endParaRPr lang="en-US" sz="1800" b="1" i="1" dirty="0" smtClean="0">
              <a:cs typeface="Arial" pitchFamily="34" charset="0"/>
            </a:endParaRPr>
          </a:p>
          <a:p>
            <a:pPr algn="ctr" eaLnBrk="1" hangingPunct="1"/>
            <a:r>
              <a:rPr lang="de-DE" sz="1800" b="1" i="1" dirty="0" smtClean="0"/>
              <a:t>2 DESY </a:t>
            </a:r>
            <a:r>
              <a:rPr lang="de-DE" sz="1800" b="1" i="1" dirty="0"/>
              <a:t>Hamburg, </a:t>
            </a:r>
            <a:r>
              <a:rPr lang="de-DE" sz="1800" b="1" i="1" dirty="0" err="1"/>
              <a:t>Notkestrasse</a:t>
            </a:r>
            <a:r>
              <a:rPr lang="de-DE" sz="1800" b="1" i="1" dirty="0"/>
              <a:t> 85, 22607 Hamburg, </a:t>
            </a:r>
            <a:r>
              <a:rPr lang="de-DE" sz="1800" b="1" i="1" dirty="0" smtClean="0"/>
              <a:t>Germany</a:t>
            </a:r>
          </a:p>
          <a:p>
            <a:pPr algn="ctr" eaLnBrk="1" hangingPunct="1"/>
            <a:endParaRPr lang="en-US" sz="1800" b="1" i="1" dirty="0">
              <a:cs typeface="Arial" pitchFamily="34" charset="0"/>
            </a:endParaRPr>
          </a:p>
          <a:p>
            <a:pPr algn="ctr" eaLnBrk="1" hangingPunct="1"/>
            <a:r>
              <a:rPr lang="en-US" sz="1800" b="1" i="1" dirty="0" smtClean="0"/>
              <a:t>3 Institute </a:t>
            </a:r>
            <a:r>
              <a:rPr lang="en-US" sz="1800" b="1" i="1" dirty="0"/>
              <a:t>of Experimental Physics, CFEL, </a:t>
            </a:r>
            <a:r>
              <a:rPr lang="en-US" sz="1800" b="1" i="1" dirty="0" err="1"/>
              <a:t>Luruper</a:t>
            </a:r>
            <a:r>
              <a:rPr lang="en-US" sz="1800" b="1" i="1" dirty="0"/>
              <a:t> </a:t>
            </a:r>
            <a:r>
              <a:rPr lang="en-US" sz="1800" b="1" i="1" dirty="0" err="1"/>
              <a:t>Chaussee</a:t>
            </a:r>
            <a:r>
              <a:rPr lang="en-US" sz="1800" b="1" i="1" dirty="0"/>
              <a:t> 149, 22761 Hamburg, </a:t>
            </a:r>
            <a:r>
              <a:rPr lang="en-US" sz="1800" b="1" i="1" dirty="0" smtClean="0"/>
              <a:t>Germany</a:t>
            </a:r>
          </a:p>
          <a:p>
            <a:pPr algn="ctr" eaLnBrk="1" hangingPunct="1"/>
            <a:endParaRPr lang="en-US" sz="1800" b="1" i="1" dirty="0">
              <a:cs typeface="Arial" pitchFamily="34" charset="0"/>
            </a:endParaRPr>
          </a:p>
          <a:p>
            <a:pPr algn="ctr" eaLnBrk="1" hangingPunct="1"/>
            <a:r>
              <a:rPr lang="en-US" sz="1800" b="1" i="1" dirty="0" smtClean="0"/>
              <a:t>4  Departments </a:t>
            </a:r>
            <a:r>
              <a:rPr lang="en-US" sz="1800" b="1" i="1" dirty="0"/>
              <a:t>of Chemistry and Physics, University of Toronto, Toronto, Ontario M5S 3H6, Canada</a:t>
            </a:r>
            <a:endParaRPr lang="en-US" sz="1800" b="1" i="1" dirty="0">
              <a:cs typeface="Arial" pitchFamily="34" charset="0"/>
            </a:endParaRPr>
          </a:p>
          <a:p>
            <a:pPr algn="ctr" eaLnBrk="1" hangingPunct="1"/>
            <a:endParaRPr lang="en-US" sz="1800" b="1" i="1" dirty="0">
              <a:cs typeface="Arial" pitchFamily="34" charset="0"/>
            </a:endParaRPr>
          </a:p>
        </p:txBody>
      </p:sp>
      <p:pic>
        <p:nvPicPr>
          <p:cNvPr id="2058" name="Picture 74" descr="F:\00MPSDCFEL\CFEL\cfellogo\final2010\CFEL_LOGO\300dpi\rgb\CFEL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462" y="4170459"/>
            <a:ext cx="5445494" cy="268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hteck 42"/>
          <p:cNvSpPr/>
          <p:nvPr/>
        </p:nvSpPr>
        <p:spPr>
          <a:xfrm>
            <a:off x="753626" y="8426957"/>
            <a:ext cx="7113553" cy="785454"/>
          </a:xfrm>
          <a:prstGeom prst="rect">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6" name="Rechteck 45"/>
          <p:cNvSpPr/>
          <p:nvPr/>
        </p:nvSpPr>
        <p:spPr>
          <a:xfrm>
            <a:off x="15440413" y="36910629"/>
            <a:ext cx="14157275" cy="5447961"/>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8" name="Rechteck 47"/>
          <p:cNvSpPr/>
          <p:nvPr/>
        </p:nvSpPr>
        <p:spPr>
          <a:xfrm>
            <a:off x="15412969" y="8441544"/>
            <a:ext cx="6327799" cy="768350"/>
          </a:xfrm>
          <a:prstGeom prst="rect">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68" name="Textfeld 30"/>
          <p:cNvSpPr txBox="1">
            <a:spLocks noChangeArrowheads="1"/>
          </p:cNvSpPr>
          <p:nvPr/>
        </p:nvSpPr>
        <p:spPr bwMode="auto">
          <a:xfrm>
            <a:off x="16364123" y="8444061"/>
            <a:ext cx="107283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eaLnBrk="1" hangingPunct="1"/>
            <a:r>
              <a:rPr lang="en-US" sz="4400" b="1" dirty="0" smtClean="0">
                <a:solidFill>
                  <a:schemeClr val="bg1"/>
                </a:solidFill>
                <a:cs typeface="Arial" pitchFamily="34" charset="0"/>
              </a:rPr>
              <a:t>First results </a:t>
            </a:r>
            <a:endParaRPr lang="en-US" sz="4400" b="1" dirty="0">
              <a:solidFill>
                <a:schemeClr val="bg1"/>
              </a:solidFill>
              <a:cs typeface="Arial" pitchFamily="34" charset="0"/>
            </a:endParaRPr>
          </a:p>
        </p:txBody>
      </p:sp>
      <p:sp>
        <p:nvSpPr>
          <p:cNvPr id="54" name="Rechteck 53"/>
          <p:cNvSpPr/>
          <p:nvPr/>
        </p:nvSpPr>
        <p:spPr>
          <a:xfrm>
            <a:off x="788542" y="24095273"/>
            <a:ext cx="7078637" cy="718045"/>
          </a:xfrm>
          <a:prstGeom prst="rect">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74" name="Textfeld 30"/>
          <p:cNvSpPr txBox="1">
            <a:spLocks noChangeArrowheads="1"/>
          </p:cNvSpPr>
          <p:nvPr/>
        </p:nvSpPr>
        <p:spPr bwMode="auto">
          <a:xfrm>
            <a:off x="1061462" y="24042933"/>
            <a:ext cx="107299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eaLnBrk="1" hangingPunct="1"/>
            <a:r>
              <a:rPr lang="en-US" sz="4400" b="1" dirty="0" smtClean="0">
                <a:solidFill>
                  <a:schemeClr val="bg1"/>
                </a:solidFill>
                <a:cs typeface="Arial" pitchFamily="34" charset="0"/>
              </a:rPr>
              <a:t>Requirements</a:t>
            </a:r>
            <a:endParaRPr lang="en-US" sz="4400" b="1" dirty="0">
              <a:solidFill>
                <a:schemeClr val="bg1"/>
              </a:solidFill>
              <a:cs typeface="Arial" pitchFamily="34" charset="0"/>
            </a:endParaRPr>
          </a:p>
        </p:txBody>
      </p:sp>
      <p:pic>
        <p:nvPicPr>
          <p:cNvPr id="4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3115" y="3695314"/>
            <a:ext cx="3658657" cy="36332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7519" y="17956923"/>
            <a:ext cx="4735583" cy="3075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 name="Rechteck 42"/>
          <p:cNvSpPr/>
          <p:nvPr/>
        </p:nvSpPr>
        <p:spPr>
          <a:xfrm>
            <a:off x="15428019" y="36941064"/>
            <a:ext cx="6312749" cy="708570"/>
          </a:xfrm>
          <a:prstGeom prst="rect">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5" name="Textfeld 30"/>
          <p:cNvSpPr txBox="1">
            <a:spLocks noChangeArrowheads="1"/>
          </p:cNvSpPr>
          <p:nvPr/>
        </p:nvSpPr>
        <p:spPr bwMode="auto">
          <a:xfrm>
            <a:off x="16062456" y="36910629"/>
            <a:ext cx="95186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eaLnBrk="1" hangingPunct="1"/>
            <a:r>
              <a:rPr lang="en-US" sz="4400" b="1" dirty="0" smtClean="0">
                <a:solidFill>
                  <a:schemeClr val="bg1"/>
                </a:solidFill>
                <a:cs typeface="Arial" pitchFamily="34" charset="0"/>
              </a:rPr>
              <a:t>Conclusion </a:t>
            </a:r>
            <a:endParaRPr lang="en-US" sz="4400" b="1" dirty="0">
              <a:solidFill>
                <a:schemeClr val="bg1"/>
              </a:solidFill>
              <a:cs typeface="Arial" pitchFamily="34" charset="0"/>
            </a:endParaRPr>
          </a:p>
        </p:txBody>
      </p:sp>
      <p:pic>
        <p:nvPicPr>
          <p:cNvPr id="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87118" y="23964596"/>
            <a:ext cx="4670649" cy="28803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50972" y="21032611"/>
            <a:ext cx="4642444" cy="289193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3669" y="26293405"/>
            <a:ext cx="6105395" cy="450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Textfeld 30"/>
          <p:cNvSpPr txBox="1">
            <a:spLocks noChangeArrowheads="1"/>
          </p:cNvSpPr>
          <p:nvPr/>
        </p:nvSpPr>
        <p:spPr bwMode="auto">
          <a:xfrm>
            <a:off x="1355079" y="8441544"/>
            <a:ext cx="107283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eaLnBrk="1" hangingPunct="1"/>
            <a:r>
              <a:rPr lang="en-US" sz="4400" b="1" dirty="0" smtClean="0">
                <a:solidFill>
                  <a:schemeClr val="bg1"/>
                </a:solidFill>
                <a:cs typeface="Arial" pitchFamily="34" charset="0"/>
              </a:rPr>
              <a:t>Motivation </a:t>
            </a:r>
            <a:endParaRPr lang="en-US" sz="4400" b="1" dirty="0">
              <a:solidFill>
                <a:schemeClr val="bg1"/>
              </a:solidFill>
              <a:cs typeface="Arial" pitchFamily="34" charset="0"/>
            </a:endParaRPr>
          </a:p>
        </p:txBody>
      </p:sp>
      <p:pic>
        <p:nvPicPr>
          <p:cNvPr id="33"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3668" y="34617731"/>
            <a:ext cx="6105395" cy="4500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6210" y="19171194"/>
            <a:ext cx="3342028" cy="12910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68304" y="20706058"/>
            <a:ext cx="3601665" cy="11759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Rechteck 45"/>
          <p:cNvSpPr/>
          <p:nvPr/>
        </p:nvSpPr>
        <p:spPr>
          <a:xfrm>
            <a:off x="763614" y="39970102"/>
            <a:ext cx="14157275" cy="2448514"/>
          </a:xfrm>
          <a:prstGeom prst="rect">
            <a:avLst/>
          </a:prstGeom>
          <a:no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0" name="Rechteck 42"/>
          <p:cNvSpPr/>
          <p:nvPr/>
        </p:nvSpPr>
        <p:spPr>
          <a:xfrm>
            <a:off x="751221" y="39970101"/>
            <a:ext cx="6312750" cy="647700"/>
          </a:xfrm>
          <a:prstGeom prst="rect">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1" name="Textfeld 30"/>
          <p:cNvSpPr txBox="1">
            <a:spLocks noChangeArrowheads="1"/>
          </p:cNvSpPr>
          <p:nvPr/>
        </p:nvSpPr>
        <p:spPr bwMode="auto">
          <a:xfrm>
            <a:off x="1372386" y="39909230"/>
            <a:ext cx="95186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200">
                <a:solidFill>
                  <a:schemeClr val="tx1"/>
                </a:solidFill>
                <a:latin typeface="Arial" pitchFamily="34" charset="0"/>
              </a:defRPr>
            </a:lvl1pPr>
            <a:lvl2pPr marL="742950" indent="-285750" eaLnBrk="0" hangingPunct="0">
              <a:defRPr sz="8200">
                <a:solidFill>
                  <a:schemeClr val="tx1"/>
                </a:solidFill>
                <a:latin typeface="Arial" pitchFamily="34" charset="0"/>
              </a:defRPr>
            </a:lvl2pPr>
            <a:lvl3pPr marL="1143000" indent="-228600" eaLnBrk="0" hangingPunct="0">
              <a:defRPr sz="8200">
                <a:solidFill>
                  <a:schemeClr val="tx1"/>
                </a:solidFill>
                <a:latin typeface="Arial" pitchFamily="34" charset="0"/>
              </a:defRPr>
            </a:lvl3pPr>
            <a:lvl4pPr marL="1600200" indent="-228600" eaLnBrk="0" hangingPunct="0">
              <a:defRPr sz="8200">
                <a:solidFill>
                  <a:schemeClr val="tx1"/>
                </a:solidFill>
                <a:latin typeface="Arial" pitchFamily="34" charset="0"/>
              </a:defRPr>
            </a:lvl4pPr>
            <a:lvl5pPr marL="2057400" indent="-228600" eaLnBrk="0" hangingPunct="0">
              <a:defRPr sz="8200">
                <a:solidFill>
                  <a:schemeClr val="tx1"/>
                </a:solidFill>
                <a:latin typeface="Arial" pitchFamily="34" charset="0"/>
              </a:defRPr>
            </a:lvl5pPr>
            <a:lvl6pPr marL="2514600" indent="-228600" defTabSz="4175125" eaLnBrk="0" fontAlgn="base" hangingPunct="0">
              <a:spcBef>
                <a:spcPct val="0"/>
              </a:spcBef>
              <a:spcAft>
                <a:spcPct val="0"/>
              </a:spcAft>
              <a:defRPr sz="8200">
                <a:solidFill>
                  <a:schemeClr val="tx1"/>
                </a:solidFill>
                <a:latin typeface="Arial" pitchFamily="34" charset="0"/>
              </a:defRPr>
            </a:lvl6pPr>
            <a:lvl7pPr marL="2971800" indent="-228600" defTabSz="4175125" eaLnBrk="0" fontAlgn="base" hangingPunct="0">
              <a:spcBef>
                <a:spcPct val="0"/>
              </a:spcBef>
              <a:spcAft>
                <a:spcPct val="0"/>
              </a:spcAft>
              <a:defRPr sz="8200">
                <a:solidFill>
                  <a:schemeClr val="tx1"/>
                </a:solidFill>
                <a:latin typeface="Arial" pitchFamily="34" charset="0"/>
              </a:defRPr>
            </a:lvl7pPr>
            <a:lvl8pPr marL="3429000" indent="-228600" defTabSz="4175125" eaLnBrk="0" fontAlgn="base" hangingPunct="0">
              <a:spcBef>
                <a:spcPct val="0"/>
              </a:spcBef>
              <a:spcAft>
                <a:spcPct val="0"/>
              </a:spcAft>
              <a:defRPr sz="8200">
                <a:solidFill>
                  <a:schemeClr val="tx1"/>
                </a:solidFill>
                <a:latin typeface="Arial" pitchFamily="34" charset="0"/>
              </a:defRPr>
            </a:lvl8pPr>
            <a:lvl9pPr marL="3886200" indent="-228600" defTabSz="4175125" eaLnBrk="0" fontAlgn="base" hangingPunct="0">
              <a:spcBef>
                <a:spcPct val="0"/>
              </a:spcBef>
              <a:spcAft>
                <a:spcPct val="0"/>
              </a:spcAft>
              <a:defRPr sz="8200">
                <a:solidFill>
                  <a:schemeClr val="tx1"/>
                </a:solidFill>
                <a:latin typeface="Arial" pitchFamily="34" charset="0"/>
              </a:defRPr>
            </a:lvl9pPr>
          </a:lstStyle>
          <a:p>
            <a:pPr eaLnBrk="1" hangingPunct="1"/>
            <a:r>
              <a:rPr lang="en-US" sz="4400" b="1" dirty="0" smtClean="0">
                <a:solidFill>
                  <a:schemeClr val="bg1"/>
                </a:solidFill>
                <a:cs typeface="Arial" pitchFamily="34" charset="0"/>
              </a:rPr>
              <a:t>References </a:t>
            </a:r>
            <a:endParaRPr lang="en-US" sz="4400" b="1" dirty="0">
              <a:solidFill>
                <a:schemeClr val="bg1"/>
              </a:solidFill>
              <a:cs typeface="Arial" pitchFamily="34" charset="0"/>
            </a:endParaRPr>
          </a:p>
        </p:txBody>
      </p:sp>
      <p:sp>
        <p:nvSpPr>
          <p:cNvPr id="60" name="Text Box 9"/>
          <p:cNvSpPr txBox="1">
            <a:spLocks noChangeArrowheads="1"/>
          </p:cNvSpPr>
          <p:nvPr/>
        </p:nvSpPr>
        <p:spPr bwMode="auto">
          <a:xfrm>
            <a:off x="895237" y="40697433"/>
            <a:ext cx="5688632"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icrosoft YaHei" charset="-122"/>
              </a:defRPr>
            </a:lvl9pPr>
          </a:lstStyle>
          <a:p>
            <a:r>
              <a:rPr lang="de-DE" sz="2000" dirty="0" smtClean="0">
                <a:solidFill>
                  <a:srgbClr val="000000"/>
                </a:solidFill>
              </a:rPr>
              <a:t>[1]  </a:t>
            </a:r>
            <a:r>
              <a:rPr lang="de-DE" sz="2000" dirty="0" smtClean="0">
                <a:solidFill>
                  <a:srgbClr val="000000"/>
                </a:solidFill>
              </a:rPr>
              <a:t>Klaus </a:t>
            </a:r>
            <a:r>
              <a:rPr lang="de-DE" sz="2000" dirty="0" err="1" smtClean="0">
                <a:solidFill>
                  <a:srgbClr val="000000"/>
                </a:solidFill>
              </a:rPr>
              <a:t>Floettmann,ASTRA</a:t>
            </a:r>
            <a:r>
              <a:rPr lang="de-DE" sz="2000" dirty="0" smtClean="0">
                <a:solidFill>
                  <a:srgbClr val="000000"/>
                </a:solidFill>
              </a:rPr>
              <a:t> </a:t>
            </a:r>
            <a:r>
              <a:rPr lang="de-DE" sz="2000" dirty="0" err="1">
                <a:solidFill>
                  <a:srgbClr val="000000"/>
                </a:solidFill>
              </a:rPr>
              <a:t>simulation</a:t>
            </a:r>
            <a:r>
              <a:rPr lang="de-DE" sz="2000" dirty="0">
                <a:solidFill>
                  <a:srgbClr val="000000"/>
                </a:solidFill>
              </a:rPr>
              <a:t>: </a:t>
            </a:r>
            <a:r>
              <a:rPr lang="de-DE" sz="2000" dirty="0">
                <a:solidFill>
                  <a:srgbClr val="000000"/>
                </a:solidFill>
                <a:hlinkClick r:id="rId13"/>
              </a:rPr>
              <a:t>http://www.desy.de/~mpyflo</a:t>
            </a:r>
            <a:r>
              <a:rPr lang="de-DE" sz="2000" dirty="0" smtClean="0">
                <a:solidFill>
                  <a:srgbClr val="000000"/>
                </a:solidFill>
                <a:hlinkClick r:id="rId13"/>
              </a:rPr>
              <a:t>/</a:t>
            </a:r>
            <a:endParaRPr lang="de-DE" sz="2000" dirty="0" smtClean="0">
              <a:solidFill>
                <a:srgbClr val="000000"/>
              </a:solidFill>
            </a:endParaRPr>
          </a:p>
          <a:p>
            <a:r>
              <a:rPr lang="de-DE" sz="2000" dirty="0" smtClean="0">
                <a:solidFill>
                  <a:srgbClr val="000000"/>
                </a:solidFill>
              </a:rPr>
              <a:t>[2]</a:t>
            </a:r>
            <a:r>
              <a:rPr lang="de-DE" sz="2000" dirty="0" smtClean="0">
                <a:solidFill>
                  <a:srgbClr val="000000"/>
                </a:solidFill>
              </a:rPr>
              <a:t>  Matthias Hoffmann, </a:t>
            </a:r>
            <a:r>
              <a:rPr lang="de-DE" sz="2000" dirty="0">
                <a:solidFill>
                  <a:srgbClr val="000000"/>
                </a:solidFill>
              </a:rPr>
              <a:t>Matthias Felber, </a:t>
            </a:r>
            <a:r>
              <a:rPr lang="de-DE" sz="2000" dirty="0" err="1" smtClean="0">
                <a:solidFill>
                  <a:srgbClr val="000000"/>
                </a:solidFill>
              </a:rPr>
              <a:t>Accelerators</a:t>
            </a:r>
            <a:r>
              <a:rPr lang="de-DE" sz="2000" dirty="0" smtClean="0">
                <a:solidFill>
                  <a:srgbClr val="000000"/>
                </a:solidFill>
              </a:rPr>
              <a:t> Report 2011</a:t>
            </a:r>
          </a:p>
          <a:p>
            <a:r>
              <a:rPr lang="de-DE" sz="2000" dirty="0">
                <a:solidFill>
                  <a:srgbClr val="000000"/>
                </a:solidFill>
              </a:rPr>
              <a:t> </a:t>
            </a:r>
            <a:r>
              <a:rPr lang="de-DE" sz="2000" dirty="0" smtClean="0">
                <a:solidFill>
                  <a:srgbClr val="000000"/>
                </a:solidFill>
              </a:rPr>
              <a:t>      </a:t>
            </a:r>
            <a:r>
              <a:rPr lang="de-DE" sz="2000" dirty="0" smtClean="0">
                <a:solidFill>
                  <a:srgbClr val="000000"/>
                </a:solidFill>
                <a:hlinkClick r:id="rId14"/>
              </a:rPr>
              <a:t>http</a:t>
            </a:r>
            <a:r>
              <a:rPr lang="de-DE" sz="2000" dirty="0">
                <a:solidFill>
                  <a:srgbClr val="000000"/>
                </a:solidFill>
                <a:hlinkClick r:id="rId14"/>
              </a:rPr>
              <a:t>://</a:t>
            </a:r>
            <a:r>
              <a:rPr lang="de-DE" sz="2000" dirty="0" smtClean="0">
                <a:solidFill>
                  <a:srgbClr val="000000"/>
                </a:solidFill>
                <a:hlinkClick r:id="rId14"/>
              </a:rPr>
              <a:t>www.desy.de/sites2009/site_www-desy/content/e410/e84441/e107152/Accelerators_2011_ger.pdf</a:t>
            </a:r>
            <a:endParaRPr lang="de-DE" sz="2000" dirty="0" smtClean="0">
              <a:solidFill>
                <a:srgbClr val="000000"/>
              </a:solidFill>
            </a:endParaRPr>
          </a:p>
          <a:p>
            <a:r>
              <a:rPr lang="en-US" sz="2000" dirty="0" smtClean="0">
                <a:solidFill>
                  <a:srgbClr val="000000"/>
                </a:solidFill>
              </a:rPr>
              <a:t>[3]  Frank Mayet, Master thesis, 2012</a:t>
            </a:r>
            <a:endParaRPr lang="de-DE" sz="2000" dirty="0">
              <a:solidFill>
                <a:srgbClr val="000000"/>
              </a:solidFill>
            </a:endParaRPr>
          </a:p>
        </p:txBody>
      </p:sp>
      <p:sp>
        <p:nvSpPr>
          <p:cNvPr id="27" name="Rechteck 26"/>
          <p:cNvSpPr/>
          <p:nvPr/>
        </p:nvSpPr>
        <p:spPr>
          <a:xfrm>
            <a:off x="15440413" y="8515499"/>
            <a:ext cx="14042174" cy="17713299"/>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9" name="Straight Connector 8"/>
          <p:cNvCxnSpPr/>
          <p:nvPr/>
        </p:nvCxnSpPr>
        <p:spPr>
          <a:xfrm flipH="1">
            <a:off x="726460" y="24095273"/>
            <a:ext cx="24761" cy="1564222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4851782" y="24924290"/>
            <a:ext cx="43707" cy="14842012"/>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94681" y="39737495"/>
            <a:ext cx="14226208"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712308" y="8407290"/>
            <a:ext cx="28302" cy="9576395"/>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5405146" y="8426957"/>
            <a:ext cx="0" cy="12096676"/>
          </a:xfrm>
          <a:prstGeom prst="line">
            <a:avLst/>
          </a:prstGeom>
          <a:ln w="76200">
            <a:gradFill>
              <a:gsLst>
                <a:gs pos="0">
                  <a:schemeClr val="accent5">
                    <a:lumMod val="50000"/>
                  </a:schemeClr>
                </a:gs>
                <a:gs pos="100000">
                  <a:srgbClr val="ECF1F2"/>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4851782" y="8426957"/>
            <a:ext cx="0" cy="9088873"/>
          </a:xfrm>
          <a:prstGeom prst="line">
            <a:avLst/>
          </a:prstGeom>
          <a:ln w="76200">
            <a:gradFill>
              <a:gsLst>
                <a:gs pos="0">
                  <a:schemeClr val="accent5">
                    <a:lumMod val="50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5369911" y="8444061"/>
            <a:ext cx="14285885"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38387" y="8444061"/>
            <a:ext cx="14157102"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9597688" y="8426957"/>
            <a:ext cx="58109" cy="27810953"/>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054" name="TextBox 2053"/>
          <p:cNvSpPr txBox="1"/>
          <p:nvPr/>
        </p:nvSpPr>
        <p:spPr>
          <a:xfrm>
            <a:off x="522363" y="18451600"/>
            <a:ext cx="2805576" cy="400110"/>
          </a:xfrm>
          <a:prstGeom prst="rect">
            <a:avLst/>
          </a:prstGeom>
          <a:noFill/>
        </p:spPr>
        <p:txBody>
          <a:bodyPr wrap="none" rtlCol="0">
            <a:spAutoFit/>
          </a:bodyPr>
          <a:lstStyle/>
          <a:p>
            <a:r>
              <a:rPr lang="en-US" sz="2000" dirty="0" smtClean="0"/>
              <a:t>photocathode and gun:</a:t>
            </a:r>
            <a:endParaRPr lang="de-DE" sz="2000" dirty="0"/>
          </a:p>
        </p:txBody>
      </p:sp>
      <p:sp>
        <p:nvSpPr>
          <p:cNvPr id="80" name="TextBox 79"/>
          <p:cNvSpPr txBox="1"/>
          <p:nvPr/>
        </p:nvSpPr>
        <p:spPr>
          <a:xfrm>
            <a:off x="4468304" y="20305948"/>
            <a:ext cx="2250937" cy="400110"/>
          </a:xfrm>
          <a:prstGeom prst="rect">
            <a:avLst/>
          </a:prstGeom>
          <a:noFill/>
        </p:spPr>
        <p:txBody>
          <a:bodyPr wrap="none" rtlCol="0">
            <a:spAutoFit/>
          </a:bodyPr>
          <a:lstStyle/>
          <a:p>
            <a:r>
              <a:rPr lang="en-US" sz="2000" dirty="0" err="1" smtClean="0"/>
              <a:t>rebunching</a:t>
            </a:r>
            <a:r>
              <a:rPr lang="en-US" sz="2000" dirty="0" smtClean="0"/>
              <a:t> cavity:</a:t>
            </a:r>
            <a:endParaRPr lang="de-DE" sz="2000" dirty="0"/>
          </a:p>
        </p:txBody>
      </p:sp>
      <p:cxnSp>
        <p:nvCxnSpPr>
          <p:cNvPr id="2063" name="Straight Arrow Connector 2062"/>
          <p:cNvCxnSpPr/>
          <p:nvPr/>
        </p:nvCxnSpPr>
        <p:spPr>
          <a:xfrm flipV="1">
            <a:off x="4986859" y="17756534"/>
            <a:ext cx="606913" cy="251415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94" name="Straight Arrow Connector 93"/>
          <p:cNvCxnSpPr/>
          <p:nvPr/>
        </p:nvCxnSpPr>
        <p:spPr>
          <a:xfrm flipV="1">
            <a:off x="1746499" y="16219353"/>
            <a:ext cx="1440160" cy="2088231"/>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079" name="TextBox 2078"/>
          <p:cNvSpPr txBox="1"/>
          <p:nvPr/>
        </p:nvSpPr>
        <p:spPr>
          <a:xfrm rot="19751123">
            <a:off x="5051410" y="15187381"/>
            <a:ext cx="1141659" cy="400110"/>
          </a:xfrm>
          <a:prstGeom prst="rect">
            <a:avLst/>
          </a:prstGeom>
          <a:noFill/>
        </p:spPr>
        <p:txBody>
          <a:bodyPr wrap="none" rtlCol="0">
            <a:spAutoFit/>
          </a:bodyPr>
          <a:lstStyle/>
          <a:p>
            <a:r>
              <a:rPr lang="en-US" sz="2000" dirty="0" smtClean="0"/>
              <a:t>solenoid</a:t>
            </a:r>
            <a:endParaRPr lang="de-DE" sz="2000" dirty="0"/>
          </a:p>
        </p:txBody>
      </p:sp>
      <p:sp>
        <p:nvSpPr>
          <p:cNvPr id="98" name="TextBox 97"/>
          <p:cNvSpPr txBox="1"/>
          <p:nvPr/>
        </p:nvSpPr>
        <p:spPr>
          <a:xfrm rot="19751123">
            <a:off x="5570279" y="15523263"/>
            <a:ext cx="1141659" cy="400110"/>
          </a:xfrm>
          <a:prstGeom prst="rect">
            <a:avLst/>
          </a:prstGeom>
          <a:noFill/>
        </p:spPr>
        <p:txBody>
          <a:bodyPr wrap="none" rtlCol="0">
            <a:spAutoFit/>
          </a:bodyPr>
          <a:lstStyle/>
          <a:p>
            <a:r>
              <a:rPr lang="en-US" sz="2000" dirty="0" smtClean="0"/>
              <a:t>solenoid</a:t>
            </a:r>
            <a:endParaRPr lang="de-DE" sz="2000" dirty="0"/>
          </a:p>
        </p:txBody>
      </p:sp>
      <p:sp>
        <p:nvSpPr>
          <p:cNvPr id="100" name="TextBox 99"/>
          <p:cNvSpPr txBox="1"/>
          <p:nvPr/>
        </p:nvSpPr>
        <p:spPr>
          <a:xfrm rot="19751123">
            <a:off x="4764060" y="14886447"/>
            <a:ext cx="527709" cy="400110"/>
          </a:xfrm>
          <a:prstGeom prst="rect">
            <a:avLst/>
          </a:prstGeom>
          <a:noFill/>
        </p:spPr>
        <p:txBody>
          <a:bodyPr wrap="none" rtlCol="0">
            <a:spAutoFit/>
          </a:bodyPr>
          <a:lstStyle/>
          <a:p>
            <a:r>
              <a:rPr lang="en-US" sz="2000" dirty="0" smtClean="0"/>
              <a:t>RF</a:t>
            </a:r>
            <a:endParaRPr lang="de-DE" sz="2000" dirty="0"/>
          </a:p>
        </p:txBody>
      </p:sp>
      <p:sp>
        <p:nvSpPr>
          <p:cNvPr id="101" name="TextBox 100"/>
          <p:cNvSpPr txBox="1"/>
          <p:nvPr/>
        </p:nvSpPr>
        <p:spPr>
          <a:xfrm rot="19751123">
            <a:off x="7058213" y="16182257"/>
            <a:ext cx="527709" cy="400110"/>
          </a:xfrm>
          <a:prstGeom prst="rect">
            <a:avLst/>
          </a:prstGeom>
          <a:noFill/>
        </p:spPr>
        <p:txBody>
          <a:bodyPr wrap="none" rtlCol="0">
            <a:spAutoFit/>
          </a:bodyPr>
          <a:lstStyle/>
          <a:p>
            <a:r>
              <a:rPr lang="en-US" sz="2000" dirty="0" smtClean="0"/>
              <a:t>RF</a:t>
            </a:r>
            <a:endParaRPr lang="de-DE" sz="2000" dirty="0"/>
          </a:p>
        </p:txBody>
      </p:sp>
      <p:sp>
        <p:nvSpPr>
          <p:cNvPr id="39" name="TextBox 38"/>
          <p:cNvSpPr txBox="1"/>
          <p:nvPr/>
        </p:nvSpPr>
        <p:spPr>
          <a:xfrm>
            <a:off x="1016935" y="25043239"/>
            <a:ext cx="5806398" cy="584775"/>
          </a:xfrm>
          <a:prstGeom prst="rect">
            <a:avLst/>
          </a:prstGeom>
          <a:noFill/>
        </p:spPr>
        <p:txBody>
          <a:bodyPr wrap="none" rtlCol="0">
            <a:spAutoFit/>
          </a:bodyPr>
          <a:lstStyle/>
          <a:p>
            <a:r>
              <a:rPr lang="en-US" sz="3200" b="1" u="sng" dirty="0" smtClean="0"/>
              <a:t>ultrafast electron diffraction:</a:t>
            </a:r>
            <a:endParaRPr lang="de-DE" sz="3200" b="1" u="sng" dirty="0"/>
          </a:p>
        </p:txBody>
      </p:sp>
      <p:sp>
        <p:nvSpPr>
          <p:cNvPr id="40" name="TextBox 39"/>
          <p:cNvSpPr txBox="1"/>
          <p:nvPr/>
        </p:nvSpPr>
        <p:spPr>
          <a:xfrm>
            <a:off x="954411" y="25867967"/>
            <a:ext cx="9350637" cy="523220"/>
          </a:xfrm>
          <a:prstGeom prst="rect">
            <a:avLst/>
          </a:prstGeom>
          <a:noFill/>
        </p:spPr>
        <p:txBody>
          <a:bodyPr wrap="none" rtlCol="0">
            <a:spAutoFit/>
          </a:bodyPr>
          <a:lstStyle/>
          <a:p>
            <a:r>
              <a:rPr lang="en-US" sz="2800" dirty="0" err="1" smtClean="0"/>
              <a:t>emittance</a:t>
            </a:r>
            <a:r>
              <a:rPr lang="en-US" sz="2800" dirty="0" smtClean="0"/>
              <a:t>:                                                   </a:t>
            </a:r>
            <a:r>
              <a:rPr lang="en-US" sz="2800" dirty="0" err="1" smtClean="0"/>
              <a:t>rms</a:t>
            </a:r>
            <a:r>
              <a:rPr lang="en-US" sz="2800" dirty="0" smtClean="0"/>
              <a:t> beam size:</a:t>
            </a:r>
            <a:endParaRPr lang="de-DE" sz="2800" dirty="0"/>
          </a:p>
        </p:txBody>
      </p:sp>
      <p:pic>
        <p:nvPicPr>
          <p:cNvPr id="31"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2949" y="34703028"/>
            <a:ext cx="5989680" cy="44152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 name="TextBox 105"/>
          <p:cNvSpPr txBox="1"/>
          <p:nvPr/>
        </p:nvSpPr>
        <p:spPr>
          <a:xfrm>
            <a:off x="917512" y="34278543"/>
            <a:ext cx="8962710" cy="523220"/>
          </a:xfrm>
          <a:prstGeom prst="rect">
            <a:avLst/>
          </a:prstGeom>
          <a:noFill/>
        </p:spPr>
        <p:txBody>
          <a:bodyPr wrap="none" rtlCol="0">
            <a:spAutoFit/>
          </a:bodyPr>
          <a:lstStyle/>
          <a:p>
            <a:r>
              <a:rPr lang="en-US" sz="2800" dirty="0" smtClean="0"/>
              <a:t>coherence length:                                       pulse length:</a:t>
            </a:r>
            <a:endParaRPr lang="de-DE" sz="2800" dirty="0"/>
          </a:p>
        </p:txBody>
      </p:sp>
      <p:sp>
        <p:nvSpPr>
          <p:cNvPr id="107" name="TextBox 133"/>
          <p:cNvSpPr txBox="1">
            <a:spLocks noChangeArrowheads="1"/>
          </p:cNvSpPr>
          <p:nvPr/>
        </p:nvSpPr>
        <p:spPr bwMode="auto">
          <a:xfrm>
            <a:off x="1084918" y="20770971"/>
            <a:ext cx="310173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auto" hangingPunct="1">
              <a:spcBef>
                <a:spcPts val="0"/>
              </a:spcBef>
              <a:spcAft>
                <a:spcPts val="0"/>
              </a:spcAft>
              <a:buFontTx/>
              <a:buNone/>
              <a:defRPr/>
            </a:pPr>
            <a:r>
              <a:rPr lang="en-US" sz="2000" kern="0" dirty="0" smtClean="0">
                <a:solidFill>
                  <a:sysClr val="windowText" lastClr="000000"/>
                </a:solidFill>
                <a:latin typeface="Arial" pitchFamily="34" charset="0"/>
                <a:cs typeface="Arial" pitchFamily="34" charset="0"/>
              </a:rPr>
              <a:t>3 </a:t>
            </a:r>
            <a:r>
              <a:rPr lang="en-US" sz="2000" kern="0" dirty="0">
                <a:solidFill>
                  <a:sysClr val="windowText" lastClr="000000"/>
                </a:solidFill>
                <a:latin typeface="Arial" pitchFamily="34" charset="0"/>
                <a:cs typeface="Arial" pitchFamily="34" charset="0"/>
              </a:rPr>
              <a:t>GHz, S-Band</a:t>
            </a:r>
          </a:p>
          <a:p>
            <a:pPr eaLnBrk="1" fontAlgn="auto" hangingPunct="1">
              <a:spcBef>
                <a:spcPts val="0"/>
              </a:spcBef>
              <a:spcAft>
                <a:spcPts val="0"/>
              </a:spcAft>
              <a:buFontTx/>
              <a:buNone/>
              <a:defRPr/>
            </a:pPr>
            <a:r>
              <a:rPr lang="en-US" sz="2000" kern="0" dirty="0">
                <a:solidFill>
                  <a:sysClr val="windowText" lastClr="000000"/>
                </a:solidFill>
                <a:latin typeface="Arial" pitchFamily="34" charset="0"/>
                <a:cs typeface="Arial" pitchFamily="34" charset="0"/>
              </a:rPr>
              <a:t>max. power:</a:t>
            </a:r>
          </a:p>
          <a:p>
            <a:pPr eaLnBrk="1" fontAlgn="auto" hangingPunct="1">
              <a:spcBef>
                <a:spcPts val="0"/>
              </a:spcBef>
              <a:spcAft>
                <a:spcPts val="0"/>
              </a:spcAft>
              <a:buFont typeface="Arial" charset="0"/>
              <a:buChar char="•"/>
              <a:defRPr/>
            </a:pPr>
            <a:r>
              <a:rPr lang="en-US" sz="2000" kern="0" dirty="0" smtClean="0">
                <a:solidFill>
                  <a:sysClr val="windowText" lastClr="000000"/>
                </a:solidFill>
                <a:latin typeface="Arial" pitchFamily="34" charset="0"/>
                <a:cs typeface="Arial" pitchFamily="34" charset="0"/>
              </a:rPr>
              <a:t> klystron</a:t>
            </a:r>
            <a:r>
              <a:rPr lang="en-US" sz="2000" kern="0" dirty="0">
                <a:solidFill>
                  <a:sysClr val="windowText" lastClr="000000"/>
                </a:solidFill>
                <a:latin typeface="Arial" pitchFamily="34" charset="0"/>
                <a:cs typeface="Arial" pitchFamily="34" charset="0"/>
              </a:rPr>
              <a:t>: </a:t>
            </a:r>
            <a:r>
              <a:rPr lang="en-US" sz="2000" kern="0" dirty="0" smtClean="0">
                <a:solidFill>
                  <a:sysClr val="windowText" lastClr="000000"/>
                </a:solidFill>
                <a:latin typeface="Arial" pitchFamily="34" charset="0"/>
                <a:cs typeface="Arial" pitchFamily="34" charset="0"/>
              </a:rPr>
              <a:t>24 </a:t>
            </a:r>
            <a:r>
              <a:rPr lang="en-US" sz="2000" kern="0" dirty="0">
                <a:solidFill>
                  <a:sysClr val="windowText" lastClr="000000"/>
                </a:solidFill>
                <a:latin typeface="Arial" pitchFamily="34" charset="0"/>
                <a:cs typeface="Arial" pitchFamily="34" charset="0"/>
              </a:rPr>
              <a:t>MW</a:t>
            </a:r>
          </a:p>
          <a:p>
            <a:pPr eaLnBrk="1" fontAlgn="auto" hangingPunct="1">
              <a:spcBef>
                <a:spcPts val="0"/>
              </a:spcBef>
              <a:spcAft>
                <a:spcPts val="0"/>
              </a:spcAft>
              <a:buFont typeface="Arial" charset="0"/>
              <a:buChar char="•"/>
              <a:defRPr/>
            </a:pPr>
            <a:r>
              <a:rPr lang="en-US" sz="2000" kern="0" dirty="0" smtClean="0">
                <a:solidFill>
                  <a:sysClr val="windowText" lastClr="000000"/>
                </a:solidFill>
                <a:latin typeface="Arial" pitchFamily="34" charset="0"/>
                <a:cs typeface="Arial" pitchFamily="34" charset="0"/>
              </a:rPr>
              <a:t> gun: 17 </a:t>
            </a:r>
            <a:r>
              <a:rPr lang="en-US" sz="2000" kern="0" dirty="0">
                <a:solidFill>
                  <a:sysClr val="windowText" lastClr="000000"/>
                </a:solidFill>
                <a:latin typeface="Arial" pitchFamily="34" charset="0"/>
                <a:cs typeface="Arial" pitchFamily="34" charset="0"/>
              </a:rPr>
              <a:t>MW</a:t>
            </a:r>
          </a:p>
          <a:p>
            <a:pPr eaLnBrk="1" fontAlgn="auto" hangingPunct="1">
              <a:spcBef>
                <a:spcPts val="0"/>
              </a:spcBef>
              <a:spcAft>
                <a:spcPts val="0"/>
              </a:spcAft>
              <a:buFont typeface="Arial" charset="0"/>
              <a:buChar char="•"/>
              <a:defRPr/>
            </a:pPr>
            <a:r>
              <a:rPr lang="en-US" sz="2000" kern="0" dirty="0" smtClean="0">
                <a:solidFill>
                  <a:sysClr val="windowText" lastClr="000000"/>
                </a:solidFill>
                <a:latin typeface="Arial" pitchFamily="34" charset="0"/>
                <a:cs typeface="Arial" pitchFamily="34" charset="0"/>
              </a:rPr>
              <a:t> </a:t>
            </a:r>
            <a:r>
              <a:rPr lang="en-US" sz="2000" kern="0" dirty="0" err="1" smtClean="0">
                <a:solidFill>
                  <a:sysClr val="windowText" lastClr="000000"/>
                </a:solidFill>
                <a:latin typeface="Arial" pitchFamily="34" charset="0"/>
                <a:cs typeface="Arial" pitchFamily="34" charset="0"/>
              </a:rPr>
              <a:t>buncher</a:t>
            </a:r>
            <a:r>
              <a:rPr lang="en-US" sz="2000" kern="0" dirty="0" smtClean="0">
                <a:solidFill>
                  <a:sysClr val="windowText" lastClr="000000"/>
                </a:solidFill>
                <a:latin typeface="Arial" pitchFamily="34" charset="0"/>
                <a:cs typeface="Arial" pitchFamily="34" charset="0"/>
              </a:rPr>
              <a:t>:</a:t>
            </a:r>
            <a:r>
              <a:rPr lang="en-US" sz="2000" kern="0" dirty="0">
                <a:solidFill>
                  <a:sysClr val="windowText" lastClr="000000"/>
                </a:solidFill>
                <a:latin typeface="Arial" pitchFamily="34" charset="0"/>
                <a:cs typeface="Arial" pitchFamily="34" charset="0"/>
              </a:rPr>
              <a:t> </a:t>
            </a:r>
            <a:r>
              <a:rPr lang="en-US" sz="2000" kern="0" dirty="0" smtClean="0">
                <a:solidFill>
                  <a:sysClr val="windowText" lastClr="000000"/>
                </a:solidFill>
                <a:latin typeface="Arial" pitchFamily="34" charset="0"/>
                <a:cs typeface="Arial" pitchFamily="34" charset="0"/>
              </a:rPr>
              <a:t>6 </a:t>
            </a:r>
            <a:r>
              <a:rPr lang="en-US" sz="2000" kern="0" dirty="0">
                <a:solidFill>
                  <a:sysClr val="windowText" lastClr="000000"/>
                </a:solidFill>
                <a:latin typeface="Arial" pitchFamily="34" charset="0"/>
                <a:cs typeface="Arial" pitchFamily="34" charset="0"/>
              </a:rPr>
              <a:t>MW</a:t>
            </a:r>
          </a:p>
          <a:p>
            <a:pPr eaLnBrk="1" fontAlgn="auto" hangingPunct="1">
              <a:spcBef>
                <a:spcPts val="0"/>
              </a:spcBef>
              <a:spcAft>
                <a:spcPts val="0"/>
              </a:spcAft>
              <a:buFontTx/>
              <a:buNone/>
              <a:defRPr/>
            </a:pPr>
            <a:r>
              <a:rPr lang="en-US" sz="2000" kern="0" dirty="0" smtClean="0">
                <a:solidFill>
                  <a:sysClr val="windowText" lastClr="000000"/>
                </a:solidFill>
                <a:latin typeface="Arial" pitchFamily="34" charset="0"/>
                <a:cs typeface="Arial" pitchFamily="34" charset="0"/>
              </a:rPr>
              <a:t>  50 </a:t>
            </a:r>
            <a:r>
              <a:rPr lang="en-US" sz="2000" kern="0" dirty="0">
                <a:solidFill>
                  <a:sysClr val="windowText" lastClr="000000"/>
                </a:solidFill>
                <a:latin typeface="Arial" pitchFamily="34" charset="0"/>
                <a:cs typeface="Arial" pitchFamily="34" charset="0"/>
              </a:rPr>
              <a:t>Hz, max. 6 </a:t>
            </a:r>
            <a:r>
              <a:rPr lang="el-GR" sz="2000" kern="0" dirty="0">
                <a:solidFill>
                  <a:sysClr val="windowText" lastClr="000000"/>
                </a:solidFill>
                <a:latin typeface="Arial" pitchFamily="34" charset="0"/>
                <a:cs typeface="Arial" pitchFamily="34" charset="0"/>
              </a:rPr>
              <a:t>μ</a:t>
            </a:r>
            <a:r>
              <a:rPr lang="en-US" sz="2000" kern="0" dirty="0">
                <a:solidFill>
                  <a:sysClr val="windowText" lastClr="000000"/>
                </a:solidFill>
                <a:latin typeface="Arial" pitchFamily="34" charset="0"/>
                <a:cs typeface="Arial" pitchFamily="34" charset="0"/>
              </a:rPr>
              <a:t>s </a:t>
            </a:r>
            <a:endParaRPr lang="de-DE" sz="2000" kern="0" dirty="0">
              <a:solidFill>
                <a:sysClr val="windowText" lastClr="000000"/>
              </a:solidFill>
              <a:latin typeface="Arial" pitchFamily="34" charset="0"/>
              <a:cs typeface="Arial" pitchFamily="34" charset="0"/>
            </a:endParaRPr>
          </a:p>
        </p:txBody>
      </p:sp>
      <p:sp>
        <p:nvSpPr>
          <p:cNvPr id="41" name="Rounded Rectangle 40"/>
          <p:cNvSpPr/>
          <p:nvPr/>
        </p:nvSpPr>
        <p:spPr>
          <a:xfrm>
            <a:off x="1016935" y="27477614"/>
            <a:ext cx="225508" cy="180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ounded Rectangle 108"/>
          <p:cNvSpPr/>
          <p:nvPr/>
        </p:nvSpPr>
        <p:spPr>
          <a:xfrm>
            <a:off x="7554424" y="27643555"/>
            <a:ext cx="225508" cy="1800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951174" y="10549622"/>
            <a:ext cx="6173589" cy="414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p:cNvSpPr/>
          <p:nvPr/>
        </p:nvSpPr>
        <p:spPr>
          <a:xfrm>
            <a:off x="1129689" y="29109118"/>
            <a:ext cx="2056970" cy="1544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pic>
        <p:nvPicPr>
          <p:cNvPr id="103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69452" y="10794228"/>
            <a:ext cx="3186982" cy="307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181013" y="9018886"/>
            <a:ext cx="4427812" cy="36495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 name="TextBox 121"/>
          <p:cNvSpPr txBox="1"/>
          <p:nvPr/>
        </p:nvSpPr>
        <p:spPr>
          <a:xfrm rot="19751123">
            <a:off x="12708226" y="19496735"/>
            <a:ext cx="1181734" cy="707886"/>
          </a:xfrm>
          <a:prstGeom prst="rect">
            <a:avLst/>
          </a:prstGeom>
          <a:noFill/>
        </p:spPr>
        <p:txBody>
          <a:bodyPr wrap="none" rtlCol="0">
            <a:spAutoFit/>
          </a:bodyPr>
          <a:lstStyle/>
          <a:p>
            <a:r>
              <a:rPr lang="en-US" sz="2000" dirty="0"/>
              <a:t>t</a:t>
            </a:r>
            <a:r>
              <a:rPr lang="en-US" sz="2000" dirty="0" smtClean="0"/>
              <a:t>arget</a:t>
            </a:r>
          </a:p>
          <a:p>
            <a:r>
              <a:rPr lang="en-US" sz="2000" dirty="0" smtClean="0"/>
              <a:t>chamber</a:t>
            </a:r>
            <a:endParaRPr lang="de-DE" sz="2000" dirty="0"/>
          </a:p>
        </p:txBody>
      </p:sp>
      <p:sp>
        <p:nvSpPr>
          <p:cNvPr id="123" name="TextBox 122"/>
          <p:cNvSpPr txBox="1"/>
          <p:nvPr/>
        </p:nvSpPr>
        <p:spPr>
          <a:xfrm rot="19751123">
            <a:off x="7364489" y="16339508"/>
            <a:ext cx="1410964" cy="400110"/>
          </a:xfrm>
          <a:prstGeom prst="rect">
            <a:avLst/>
          </a:prstGeom>
          <a:noFill/>
        </p:spPr>
        <p:txBody>
          <a:bodyPr wrap="none" rtlCol="0">
            <a:spAutoFit/>
          </a:bodyPr>
          <a:lstStyle/>
          <a:p>
            <a:r>
              <a:rPr lang="en-US" sz="2000" dirty="0" smtClean="0"/>
              <a:t>collimators</a:t>
            </a:r>
            <a:endParaRPr lang="de-DE" sz="2000" dirty="0"/>
          </a:p>
        </p:txBody>
      </p:sp>
      <p:pic>
        <p:nvPicPr>
          <p:cNvPr id="1031"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22951" y="12884178"/>
            <a:ext cx="4385874" cy="312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15637641" y="28317753"/>
            <a:ext cx="6194324" cy="1200329"/>
          </a:xfrm>
          <a:prstGeom prst="rect">
            <a:avLst/>
          </a:prstGeom>
          <a:noFill/>
        </p:spPr>
        <p:txBody>
          <a:bodyPr wrap="none" rtlCol="0">
            <a:spAutoFit/>
          </a:bodyPr>
          <a:lstStyle/>
          <a:p>
            <a:r>
              <a:rPr lang="en-US" sz="2400" dirty="0" smtClean="0"/>
              <a:t>model of the REGAE setup including the</a:t>
            </a:r>
          </a:p>
          <a:p>
            <a:r>
              <a:rPr lang="en-US" sz="2400" dirty="0" smtClean="0"/>
              <a:t>planned lens system for real space imaging.</a:t>
            </a:r>
          </a:p>
          <a:p>
            <a:endParaRPr lang="en-US" sz="2400" dirty="0" smtClean="0"/>
          </a:p>
        </p:txBody>
      </p:sp>
      <p:cxnSp>
        <p:nvCxnSpPr>
          <p:cNvPr id="8" name="Straight Connector 7"/>
          <p:cNvCxnSpPr/>
          <p:nvPr/>
        </p:nvCxnSpPr>
        <p:spPr>
          <a:xfrm flipH="1">
            <a:off x="15369911" y="36237910"/>
            <a:ext cx="14256831" cy="0"/>
          </a:xfrm>
          <a:prstGeom prst="lin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369911" y="27616116"/>
            <a:ext cx="70502" cy="8621794"/>
          </a:xfrm>
          <a:prstGeom prst="line">
            <a:avLst/>
          </a:prstGeom>
          <a:ln w="76200">
            <a:gradFill>
              <a:gsLst>
                <a:gs pos="0">
                  <a:schemeClr val="accent5">
                    <a:lumMod val="50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5686" y="31207975"/>
            <a:ext cx="9900202" cy="2862322"/>
          </a:xfrm>
          <a:prstGeom prst="rect">
            <a:avLst/>
          </a:prstGeom>
          <a:noFill/>
        </p:spPr>
        <p:txBody>
          <a:bodyPr wrap="square" rtlCol="0">
            <a:spAutoFit/>
          </a:bodyPr>
          <a:lstStyle/>
          <a:p>
            <a:pPr algn="just"/>
            <a:r>
              <a:rPr lang="en-US" sz="2000" dirty="0" smtClean="0"/>
              <a:t>In order to obtain high quality diffraction from crystals with larger unit cells, one has </a:t>
            </a:r>
          </a:p>
          <a:p>
            <a:pPr algn="just"/>
            <a:r>
              <a:rPr lang="en-US" sz="2000" dirty="0" smtClean="0"/>
              <a:t>to start with low </a:t>
            </a:r>
            <a:r>
              <a:rPr lang="en-US" sz="2000" dirty="0" err="1" smtClean="0"/>
              <a:t>emmitance</a:t>
            </a:r>
            <a:r>
              <a:rPr lang="en-US" sz="2000" dirty="0" smtClean="0"/>
              <a:t> from the cathode. At the same time a reasonable electron number per pulse is necessary to obtain information from the diffraction pattern. High brightness guns thus have to compensate for space charge effects at the cathode during charge extraction as well as broadening of the electron bunch along the </a:t>
            </a:r>
            <a:r>
              <a:rPr lang="en-US" sz="2000" dirty="0" err="1" smtClean="0"/>
              <a:t>beamline</a:t>
            </a:r>
            <a:r>
              <a:rPr lang="en-US" sz="2000" dirty="0" smtClean="0"/>
              <a:t>. At REGAE, high field gradients up to 100MV/m </a:t>
            </a:r>
            <a:r>
              <a:rPr lang="de-DE" sz="2000" dirty="0"/>
              <a:t> </a:t>
            </a:r>
            <a:r>
              <a:rPr lang="en-US" sz="2000" dirty="0" smtClean="0"/>
              <a:t>and a re-bunching cavity will account for those effects. </a:t>
            </a:r>
          </a:p>
          <a:p>
            <a:pPr algn="just"/>
            <a:endParaRPr lang="en-US" sz="2000" dirty="0"/>
          </a:p>
          <a:p>
            <a:pPr algn="just"/>
            <a:r>
              <a:rPr lang="en-US" sz="2000" dirty="0" smtClean="0"/>
              <a:t>The beam dynamics are illustrated by ASTRA [1] </a:t>
            </a:r>
            <a:r>
              <a:rPr lang="en-US" sz="2000" dirty="0" smtClean="0"/>
              <a:t>simulations. </a:t>
            </a:r>
            <a:endParaRPr lang="en-US" sz="2000" dirty="0" smtClean="0"/>
          </a:p>
        </p:txBody>
      </p:sp>
      <p:sp>
        <p:nvSpPr>
          <p:cNvPr id="21" name="TextBox 20"/>
          <p:cNvSpPr txBox="1"/>
          <p:nvPr/>
        </p:nvSpPr>
        <p:spPr>
          <a:xfrm>
            <a:off x="1108181" y="9925373"/>
            <a:ext cx="7839118" cy="4154984"/>
          </a:xfrm>
          <a:prstGeom prst="rect">
            <a:avLst/>
          </a:prstGeom>
          <a:noFill/>
        </p:spPr>
        <p:txBody>
          <a:bodyPr wrap="square" rtlCol="0">
            <a:spAutoFit/>
          </a:bodyPr>
          <a:lstStyle/>
          <a:p>
            <a:pPr algn="just"/>
            <a:r>
              <a:rPr lang="en-US" sz="2400" dirty="0"/>
              <a:t>The </a:t>
            </a:r>
            <a:r>
              <a:rPr lang="en-US" sz="2400" b="1" dirty="0">
                <a:solidFill>
                  <a:schemeClr val="accent5">
                    <a:lumMod val="50000"/>
                  </a:schemeClr>
                </a:solidFill>
              </a:rPr>
              <a:t>relativistic electron gun for atomic </a:t>
            </a:r>
            <a:r>
              <a:rPr lang="en-US" sz="2400" b="1" dirty="0" smtClean="0">
                <a:solidFill>
                  <a:schemeClr val="accent5">
                    <a:lumMod val="50000"/>
                  </a:schemeClr>
                </a:solidFill>
              </a:rPr>
              <a:t>exploration </a:t>
            </a:r>
            <a:r>
              <a:rPr lang="en-US" sz="2400" dirty="0" smtClean="0"/>
              <a:t>(REGAE</a:t>
            </a:r>
            <a:r>
              <a:rPr lang="en-US" sz="2400" dirty="0"/>
              <a:t>) has been designed to study structure and </a:t>
            </a:r>
            <a:r>
              <a:rPr lang="en-US" sz="2400" dirty="0" smtClean="0"/>
              <a:t>dynamics </a:t>
            </a:r>
            <a:r>
              <a:rPr lang="en-US" sz="2400" dirty="0"/>
              <a:t>in a wide range of systems. Aiming for </a:t>
            </a:r>
            <a:r>
              <a:rPr lang="en-US" sz="2400" dirty="0" smtClean="0"/>
              <a:t>a </a:t>
            </a:r>
            <a:r>
              <a:rPr lang="en-US" sz="2400" dirty="0"/>
              <a:t>time resolution of far less than 100 </a:t>
            </a:r>
            <a:r>
              <a:rPr lang="en-US" sz="2400" dirty="0" err="1"/>
              <a:t>fs</a:t>
            </a:r>
            <a:r>
              <a:rPr lang="en-US" sz="2400" dirty="0"/>
              <a:t>, we plan to </a:t>
            </a:r>
            <a:r>
              <a:rPr lang="en-US" sz="2400" dirty="0" smtClean="0"/>
              <a:t>observe </a:t>
            </a:r>
            <a:r>
              <a:rPr lang="en-US" sz="2400" dirty="0"/>
              <a:t>fast structural changes in solid, solution </a:t>
            </a:r>
            <a:r>
              <a:rPr lang="en-US" sz="2400" dirty="0" smtClean="0"/>
              <a:t>and </a:t>
            </a:r>
            <a:r>
              <a:rPr lang="en-US" sz="2400" dirty="0"/>
              <a:t>gas phase with single-shot femtosecond </a:t>
            </a:r>
            <a:r>
              <a:rPr lang="en-US" sz="2400" dirty="0" smtClean="0"/>
              <a:t>electron </a:t>
            </a:r>
            <a:r>
              <a:rPr lang="en-US" sz="2400" dirty="0"/>
              <a:t>diffraction in the energy range from 2 – 5 MeV. </a:t>
            </a:r>
            <a:endParaRPr lang="en-US" sz="2400" dirty="0" smtClean="0"/>
          </a:p>
          <a:p>
            <a:pPr algn="just"/>
            <a:endParaRPr lang="en-US" sz="2400" dirty="0"/>
          </a:p>
          <a:p>
            <a:pPr algn="just"/>
            <a:r>
              <a:rPr lang="en-US" sz="2400" dirty="0" smtClean="0"/>
              <a:t>We also expect that radiation damage due to ionization will be reduced, and thicker specimen compared can be studied.</a:t>
            </a:r>
            <a:endParaRPr lang="de-DE" sz="2400" dirty="0"/>
          </a:p>
        </p:txBody>
      </p:sp>
      <p:sp>
        <p:nvSpPr>
          <p:cNvPr id="22" name="TextBox 21"/>
          <p:cNvSpPr txBox="1"/>
          <p:nvPr/>
        </p:nvSpPr>
        <p:spPr>
          <a:xfrm>
            <a:off x="16235136" y="15072782"/>
            <a:ext cx="5904990" cy="1938992"/>
          </a:xfrm>
          <a:prstGeom prst="rect">
            <a:avLst/>
          </a:prstGeom>
          <a:noFill/>
        </p:spPr>
        <p:txBody>
          <a:bodyPr wrap="square" rtlCol="0">
            <a:spAutoFit/>
          </a:bodyPr>
          <a:lstStyle/>
          <a:p>
            <a:pPr algn="just"/>
            <a:r>
              <a:rPr lang="en-US" sz="2000" dirty="0" smtClean="0"/>
              <a:t>We recently obtained static diffraction from </a:t>
            </a:r>
            <a:r>
              <a:rPr lang="en-US" sz="2000" dirty="0" smtClean="0"/>
              <a:t>polycrystalline Aluminum </a:t>
            </a:r>
            <a:r>
              <a:rPr lang="en-US" sz="2000" dirty="0" smtClean="0"/>
              <a:t>and Gold foils. </a:t>
            </a:r>
            <a:endParaRPr lang="en-US" sz="2000" dirty="0" smtClean="0"/>
          </a:p>
          <a:p>
            <a:pPr algn="just"/>
            <a:r>
              <a:rPr lang="en-US" sz="2000" dirty="0" smtClean="0"/>
              <a:t>For </a:t>
            </a:r>
            <a:r>
              <a:rPr lang="en-US" sz="2000" dirty="0" smtClean="0"/>
              <a:t>energies up to 4.5 MeV we </a:t>
            </a:r>
            <a:r>
              <a:rPr lang="en-US" sz="2000" dirty="0" smtClean="0"/>
              <a:t>still could </a:t>
            </a:r>
            <a:r>
              <a:rPr lang="en-US" sz="2000" dirty="0" smtClean="0"/>
              <a:t>observe high quality diffraction of Aluminum for a </a:t>
            </a:r>
            <a:r>
              <a:rPr lang="en-US" sz="2000" dirty="0" smtClean="0"/>
              <a:t>thickness of 800nm, which is prove of principle for future studies of thicker samples.</a:t>
            </a:r>
            <a:endParaRPr lang="de-DE" sz="2000" dirty="0"/>
          </a:p>
        </p:txBody>
      </p:sp>
      <p:sp>
        <p:nvSpPr>
          <p:cNvPr id="24" name="TextBox 23"/>
          <p:cNvSpPr txBox="1"/>
          <p:nvPr/>
        </p:nvSpPr>
        <p:spPr>
          <a:xfrm>
            <a:off x="15860067" y="10149512"/>
            <a:ext cx="4421852" cy="400110"/>
          </a:xfrm>
          <a:prstGeom prst="rect">
            <a:avLst/>
          </a:prstGeom>
          <a:noFill/>
        </p:spPr>
        <p:txBody>
          <a:bodyPr wrap="none" rtlCol="0">
            <a:spAutoFit/>
          </a:bodyPr>
          <a:lstStyle/>
          <a:p>
            <a:r>
              <a:rPr lang="en-US" sz="2000" dirty="0" smtClean="0"/>
              <a:t>diffraction of 50nm Au foil, 100 shots:</a:t>
            </a:r>
            <a:endParaRPr lang="de-DE" sz="2000" dirty="0"/>
          </a:p>
        </p:txBody>
      </p:sp>
      <p:pic>
        <p:nvPicPr>
          <p:cNvPr id="89"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914919" y="10486257"/>
            <a:ext cx="6458183" cy="45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p:cNvSpPr txBox="1"/>
          <p:nvPr/>
        </p:nvSpPr>
        <p:spPr>
          <a:xfrm>
            <a:off x="23559671" y="10149512"/>
            <a:ext cx="4493987" cy="400110"/>
          </a:xfrm>
          <a:prstGeom prst="rect">
            <a:avLst/>
          </a:prstGeom>
          <a:noFill/>
        </p:spPr>
        <p:txBody>
          <a:bodyPr wrap="none" rtlCol="0">
            <a:spAutoFit/>
          </a:bodyPr>
          <a:lstStyle/>
          <a:p>
            <a:r>
              <a:rPr lang="en-US" sz="2000" dirty="0" smtClean="0"/>
              <a:t>diffraction of </a:t>
            </a:r>
            <a:r>
              <a:rPr lang="en-US" sz="2000" dirty="0" smtClean="0"/>
              <a:t>Aluminum foil</a:t>
            </a:r>
            <a:r>
              <a:rPr lang="en-US" sz="2000" dirty="0" smtClean="0"/>
              <a:t>, 100 shots:</a:t>
            </a:r>
            <a:endParaRPr lang="de-DE" sz="2000" dirty="0"/>
          </a:p>
        </p:txBody>
      </p:sp>
      <p:sp>
        <p:nvSpPr>
          <p:cNvPr id="16" name="TextBox 15"/>
          <p:cNvSpPr txBox="1"/>
          <p:nvPr/>
        </p:nvSpPr>
        <p:spPr>
          <a:xfrm>
            <a:off x="15702276" y="9385023"/>
            <a:ext cx="3506088" cy="584775"/>
          </a:xfrm>
          <a:prstGeom prst="rect">
            <a:avLst/>
          </a:prstGeom>
          <a:noFill/>
        </p:spPr>
        <p:txBody>
          <a:bodyPr wrap="none" rtlCol="0">
            <a:spAutoFit/>
          </a:bodyPr>
          <a:lstStyle/>
          <a:p>
            <a:r>
              <a:rPr lang="en-US" sz="3200" b="1" u="sng" dirty="0" smtClean="0"/>
              <a:t>static diffraction:</a:t>
            </a:r>
            <a:endParaRPr lang="de-DE" sz="3200" b="1" u="sng" dirty="0"/>
          </a:p>
        </p:txBody>
      </p:sp>
      <p:sp>
        <p:nvSpPr>
          <p:cNvPr id="83" name="TextBox 82"/>
          <p:cNvSpPr txBox="1"/>
          <p:nvPr/>
        </p:nvSpPr>
        <p:spPr>
          <a:xfrm>
            <a:off x="15860067" y="17372148"/>
            <a:ext cx="6009979" cy="584775"/>
          </a:xfrm>
          <a:prstGeom prst="rect">
            <a:avLst/>
          </a:prstGeom>
          <a:noFill/>
        </p:spPr>
        <p:txBody>
          <a:bodyPr wrap="none" rtlCol="0">
            <a:spAutoFit/>
          </a:bodyPr>
          <a:lstStyle/>
          <a:p>
            <a:r>
              <a:rPr lang="en-US" sz="3200" b="1" u="sng" dirty="0" smtClean="0"/>
              <a:t>synchronization and stability:</a:t>
            </a:r>
            <a:endParaRPr lang="de-DE" sz="3200" b="1" u="sng" dirty="0"/>
          </a:p>
        </p:txBody>
      </p:sp>
      <p:sp>
        <p:nvSpPr>
          <p:cNvPr id="17" name="TextBox 16"/>
          <p:cNvSpPr txBox="1"/>
          <p:nvPr/>
        </p:nvSpPr>
        <p:spPr>
          <a:xfrm>
            <a:off x="16364123" y="18307584"/>
            <a:ext cx="6696744" cy="2246769"/>
          </a:xfrm>
          <a:prstGeom prst="rect">
            <a:avLst/>
          </a:prstGeom>
          <a:noFill/>
        </p:spPr>
        <p:txBody>
          <a:bodyPr wrap="square" rtlCol="0">
            <a:spAutoFit/>
          </a:bodyPr>
          <a:lstStyle/>
          <a:p>
            <a:pPr algn="just"/>
            <a:r>
              <a:rPr lang="en-US" sz="2000" dirty="0"/>
              <a:t>The REGAE laser system (</a:t>
            </a:r>
            <a:r>
              <a:rPr lang="en-US" sz="2000" dirty="0" err="1" smtClean="0"/>
              <a:t>Ti:Sapphire</a:t>
            </a:r>
            <a:r>
              <a:rPr lang="en-US" sz="2000" dirty="0" smtClean="0"/>
              <a:t>) generates electrons from </a:t>
            </a:r>
            <a:r>
              <a:rPr lang="en-US" sz="2000" dirty="0"/>
              <a:t>the photocathode, it is as well used for pump probe </a:t>
            </a:r>
            <a:r>
              <a:rPr lang="en-US" sz="2000" dirty="0" smtClean="0"/>
              <a:t>experiments at </a:t>
            </a:r>
            <a:r>
              <a:rPr lang="en-US" sz="2000" dirty="0"/>
              <a:t>the target position. The synchronization locks the laser </a:t>
            </a:r>
            <a:r>
              <a:rPr lang="en-US" sz="2000" dirty="0" smtClean="0"/>
              <a:t>repetition </a:t>
            </a:r>
            <a:r>
              <a:rPr lang="en-US" sz="2000" dirty="0"/>
              <a:t>rate </a:t>
            </a:r>
            <a:r>
              <a:rPr lang="en-US" sz="2000" dirty="0" smtClean="0"/>
              <a:t>to a </a:t>
            </a:r>
            <a:r>
              <a:rPr lang="en-US" sz="2000" dirty="0"/>
              <a:t>master oscillator. A feedback loop then compares the phases and acts </a:t>
            </a:r>
            <a:r>
              <a:rPr lang="en-US" sz="2000" dirty="0" smtClean="0"/>
              <a:t>back on </a:t>
            </a:r>
            <a:r>
              <a:rPr lang="en-US" sz="2000" dirty="0"/>
              <a:t>the laser </a:t>
            </a:r>
            <a:r>
              <a:rPr lang="en-US" sz="2000" dirty="0" smtClean="0"/>
              <a:t>repletion </a:t>
            </a:r>
            <a:r>
              <a:rPr lang="en-US" sz="2000" dirty="0"/>
              <a:t>rate by a piezoelectric </a:t>
            </a:r>
            <a:r>
              <a:rPr lang="en-US" sz="2000" dirty="0" smtClean="0"/>
              <a:t>actuator</a:t>
            </a:r>
            <a:r>
              <a:rPr lang="en-US" sz="2000" dirty="0"/>
              <a:t> </a:t>
            </a:r>
            <a:r>
              <a:rPr lang="en-US" sz="2000" dirty="0" smtClean="0"/>
              <a:t>[2].</a:t>
            </a:r>
            <a:endParaRPr lang="en-US" sz="2000" dirty="0"/>
          </a:p>
        </p:txBody>
      </p:sp>
      <p:sp>
        <p:nvSpPr>
          <p:cNvPr id="18" name="TextBox 17"/>
          <p:cNvSpPr txBox="1"/>
          <p:nvPr/>
        </p:nvSpPr>
        <p:spPr>
          <a:xfrm>
            <a:off x="17804284" y="20848495"/>
            <a:ext cx="6048672" cy="2893100"/>
          </a:xfrm>
          <a:prstGeom prst="rect">
            <a:avLst/>
          </a:prstGeom>
          <a:noFill/>
        </p:spPr>
        <p:txBody>
          <a:bodyPr wrap="square" rtlCol="0">
            <a:spAutoFit/>
          </a:bodyPr>
          <a:lstStyle/>
          <a:p>
            <a:pPr algn="just"/>
            <a:r>
              <a:rPr lang="en-US" sz="2000" dirty="0"/>
              <a:t>In terms of stability, we can make use of a </a:t>
            </a:r>
            <a:endParaRPr lang="en-US" sz="2000" dirty="0" smtClean="0"/>
          </a:p>
          <a:p>
            <a:pPr algn="just"/>
            <a:r>
              <a:rPr lang="en-US" sz="2000" dirty="0" smtClean="0"/>
              <a:t>feedback </a:t>
            </a:r>
            <a:r>
              <a:rPr lang="en-US" sz="2000" dirty="0"/>
              <a:t>system, evaluating RF amplitude and phase </a:t>
            </a:r>
            <a:r>
              <a:rPr lang="en-US" sz="2000" dirty="0" smtClean="0"/>
              <a:t>measured </a:t>
            </a:r>
            <a:r>
              <a:rPr lang="en-US" sz="2000" dirty="0"/>
              <a:t>directly at the cavity position. </a:t>
            </a:r>
            <a:r>
              <a:rPr lang="en-US" sz="2000" dirty="0" smtClean="0"/>
              <a:t>First beam based measurements show a phase stability of 50 </a:t>
            </a:r>
            <a:r>
              <a:rPr lang="en-US" sz="2000" dirty="0" err="1" smtClean="0"/>
              <a:t>fs</a:t>
            </a:r>
            <a:r>
              <a:rPr lang="en-US" sz="2000" dirty="0" smtClean="0"/>
              <a:t> [3].</a:t>
            </a:r>
            <a:endParaRPr lang="de-DE" sz="2000" dirty="0"/>
          </a:p>
          <a:p>
            <a:endParaRPr lang="de-DE" dirty="0"/>
          </a:p>
        </p:txBody>
      </p:sp>
      <p:cxnSp>
        <p:nvCxnSpPr>
          <p:cNvPr id="20" name="Straight Arrow Connector 19"/>
          <p:cNvCxnSpPr/>
          <p:nvPr/>
        </p:nvCxnSpPr>
        <p:spPr>
          <a:xfrm>
            <a:off x="26164120" y="22766085"/>
            <a:ext cx="0" cy="166102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91" name="TextBox 90"/>
          <p:cNvSpPr txBox="1"/>
          <p:nvPr/>
        </p:nvSpPr>
        <p:spPr>
          <a:xfrm>
            <a:off x="15951174" y="30501517"/>
            <a:ext cx="4145687" cy="584775"/>
          </a:xfrm>
          <a:prstGeom prst="rect">
            <a:avLst/>
          </a:prstGeom>
          <a:noFill/>
        </p:spPr>
        <p:txBody>
          <a:bodyPr wrap="none" rtlCol="0">
            <a:spAutoFit/>
          </a:bodyPr>
          <a:lstStyle/>
          <a:p>
            <a:r>
              <a:rPr lang="en-US" sz="3200" b="1" u="sng" dirty="0" smtClean="0"/>
              <a:t>real space imaging:</a:t>
            </a:r>
            <a:endParaRPr lang="de-DE" sz="3200" b="1" u="sng" dirty="0"/>
          </a:p>
        </p:txBody>
      </p:sp>
      <p:pic>
        <p:nvPicPr>
          <p:cNvPr id="3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5189" y="26329509"/>
            <a:ext cx="6007439" cy="44282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5" name="Group 24"/>
          <p:cNvGrpSpPr/>
          <p:nvPr/>
        </p:nvGrpSpPr>
        <p:grpSpPr>
          <a:xfrm>
            <a:off x="23176379" y="32451380"/>
            <a:ext cx="6005168" cy="2778418"/>
            <a:chOff x="206537" y="1562726"/>
            <a:chExt cx="8600285" cy="3873848"/>
          </a:xfrm>
        </p:grpSpPr>
        <p:grpSp>
          <p:nvGrpSpPr>
            <p:cNvPr id="92" name="Group 91"/>
            <p:cNvGrpSpPr/>
            <p:nvPr/>
          </p:nvGrpSpPr>
          <p:grpSpPr>
            <a:xfrm>
              <a:off x="206537" y="2030059"/>
              <a:ext cx="8600285" cy="2835389"/>
              <a:chOff x="61972" y="1641127"/>
              <a:chExt cx="8902518" cy="4268138"/>
            </a:xfrm>
          </p:grpSpPr>
          <p:grpSp>
            <p:nvGrpSpPr>
              <p:cNvPr id="93" name="Group 92"/>
              <p:cNvGrpSpPr/>
              <p:nvPr/>
            </p:nvGrpSpPr>
            <p:grpSpPr>
              <a:xfrm>
                <a:off x="61972" y="3509124"/>
                <a:ext cx="2544108" cy="599597"/>
                <a:chOff x="395535" y="2969571"/>
                <a:chExt cx="3010036" cy="953881"/>
              </a:xfrm>
            </p:grpSpPr>
            <p:sp>
              <p:nvSpPr>
                <p:cNvPr id="103" name="Isosceles Triangle 102"/>
                <p:cNvSpPr/>
                <p:nvPr/>
              </p:nvSpPr>
              <p:spPr>
                <a:xfrm rot="5400000">
                  <a:off x="384523" y="2980583"/>
                  <a:ext cx="953881" cy="93185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Isosceles Triangle 103"/>
                <p:cNvSpPr/>
                <p:nvPr/>
              </p:nvSpPr>
              <p:spPr>
                <a:xfrm rot="16200000">
                  <a:off x="1319366" y="3185027"/>
                  <a:ext cx="539551" cy="52349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Rectangle 104"/>
                <p:cNvSpPr/>
                <p:nvPr/>
              </p:nvSpPr>
              <p:spPr>
                <a:xfrm>
                  <a:off x="1850890" y="3177002"/>
                  <a:ext cx="1031186" cy="53955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Isosceles Triangle 107"/>
                <p:cNvSpPr/>
                <p:nvPr/>
              </p:nvSpPr>
              <p:spPr>
                <a:xfrm rot="5400000">
                  <a:off x="2874048" y="3185026"/>
                  <a:ext cx="539551" cy="52349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5" name="Isosceles Triangle 94"/>
              <p:cNvSpPr/>
              <p:nvPr/>
            </p:nvSpPr>
            <p:spPr>
              <a:xfrm rot="5400000" flipV="1">
                <a:off x="3059143" y="2363449"/>
                <a:ext cx="1949782" cy="2890947"/>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6" name="Straight Arrow Connector 95"/>
              <p:cNvCxnSpPr/>
              <p:nvPr/>
            </p:nvCxnSpPr>
            <p:spPr>
              <a:xfrm>
                <a:off x="4655386" y="3073876"/>
                <a:ext cx="0" cy="1432749"/>
              </a:xfrm>
              <a:prstGeom prst="straightConnector1">
                <a:avLst/>
              </a:prstGeom>
              <a:ln w="2857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Isosceles Triangle 96"/>
              <p:cNvSpPr/>
              <p:nvPr/>
            </p:nvSpPr>
            <p:spPr>
              <a:xfrm rot="5400000">
                <a:off x="4978314" y="3326687"/>
                <a:ext cx="1969109" cy="966723"/>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Isosceles Triangle 98"/>
              <p:cNvSpPr/>
              <p:nvPr/>
            </p:nvSpPr>
            <p:spPr>
              <a:xfrm rot="16200000">
                <a:off x="5605018" y="2549793"/>
                <a:ext cx="4200685" cy="251825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2" name="Straight Arrow Connector 101"/>
              <p:cNvCxnSpPr>
                <a:endCxn id="99" idx="2"/>
              </p:cNvCxnSpPr>
              <p:nvPr/>
            </p:nvCxnSpPr>
            <p:spPr>
              <a:xfrm>
                <a:off x="8964488" y="1641127"/>
                <a:ext cx="2" cy="4268138"/>
              </a:xfrm>
              <a:prstGeom prst="straightConnector1">
                <a:avLst/>
              </a:prstGeom>
              <a:ln w="2857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2573549" y="2215374"/>
              <a:ext cx="65063" cy="2563469"/>
              <a:chOff x="6660232" y="1772815"/>
              <a:chExt cx="72008" cy="1871679"/>
            </a:xfrm>
          </p:grpSpPr>
          <p:grpSp>
            <p:nvGrpSpPr>
              <p:cNvPr id="111" name="Group 110"/>
              <p:cNvGrpSpPr/>
              <p:nvPr/>
            </p:nvGrpSpPr>
            <p:grpSpPr>
              <a:xfrm>
                <a:off x="6660232" y="2781458"/>
                <a:ext cx="72008" cy="863036"/>
                <a:chOff x="6732240" y="2205924"/>
                <a:chExt cx="288032" cy="1367092"/>
              </a:xfrm>
              <a:solidFill>
                <a:schemeClr val="tx1"/>
              </a:solidFill>
            </p:grpSpPr>
            <p:sp>
              <p:nvSpPr>
                <p:cNvPr id="115" name="Rectangle 114"/>
                <p:cNvSpPr/>
                <p:nvPr/>
              </p:nvSpPr>
              <p:spPr>
                <a:xfrm>
                  <a:off x="6732240" y="2564904"/>
                  <a:ext cx="288032" cy="10081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Isosceles Triangle 115"/>
                <p:cNvSpPr/>
                <p:nvPr/>
              </p:nvSpPr>
              <p:spPr>
                <a:xfrm>
                  <a:off x="6732240" y="2205924"/>
                  <a:ext cx="288032" cy="35898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12" name="Group 111"/>
              <p:cNvGrpSpPr/>
              <p:nvPr/>
            </p:nvGrpSpPr>
            <p:grpSpPr>
              <a:xfrm flipV="1">
                <a:off x="6660232" y="1772815"/>
                <a:ext cx="72008" cy="858797"/>
                <a:chOff x="6732240" y="2205924"/>
                <a:chExt cx="288032" cy="1367092"/>
              </a:xfrm>
              <a:solidFill>
                <a:schemeClr val="tx1"/>
              </a:solidFill>
            </p:grpSpPr>
            <p:sp>
              <p:nvSpPr>
                <p:cNvPr id="113" name="Rectangle 112"/>
                <p:cNvSpPr/>
                <p:nvPr/>
              </p:nvSpPr>
              <p:spPr>
                <a:xfrm>
                  <a:off x="6732240" y="2564904"/>
                  <a:ext cx="288032" cy="1008112"/>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Isosceles Triangle 113"/>
                <p:cNvSpPr/>
                <p:nvPr/>
              </p:nvSpPr>
              <p:spPr>
                <a:xfrm>
                  <a:off x="6732240" y="2205924"/>
                  <a:ext cx="288032" cy="35898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17" name="Group 116"/>
            <p:cNvGrpSpPr/>
            <p:nvPr/>
          </p:nvGrpSpPr>
          <p:grpSpPr>
            <a:xfrm>
              <a:off x="5026764" y="1562726"/>
              <a:ext cx="936104" cy="1082559"/>
              <a:chOff x="1736294" y="2276872"/>
              <a:chExt cx="432048" cy="504056"/>
            </a:xfrm>
          </p:grpSpPr>
          <p:sp>
            <p:nvSpPr>
              <p:cNvPr id="118" name="Rectangle 117"/>
              <p:cNvSpPr/>
              <p:nvPr/>
            </p:nvSpPr>
            <p:spPr>
              <a:xfrm>
                <a:off x="1736294" y="2276872"/>
                <a:ext cx="432048" cy="50405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9" name="Straight Connector 118"/>
              <p:cNvCxnSpPr/>
              <p:nvPr/>
            </p:nvCxnSpPr>
            <p:spPr>
              <a:xfrm flipV="1">
                <a:off x="1736294" y="2276872"/>
                <a:ext cx="432048" cy="5040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1736294" y="2276872"/>
                <a:ext cx="432048" cy="5040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4" name="Rectangle 123"/>
            <p:cNvSpPr/>
            <p:nvPr/>
          </p:nvSpPr>
          <p:spPr>
            <a:xfrm>
              <a:off x="1272678" y="2474961"/>
              <a:ext cx="223922" cy="598304"/>
            </a:xfrm>
            <a:prstGeom prst="rect">
              <a:avLst/>
            </a:prstGeom>
            <a:solidFill>
              <a:srgbClr val="CC33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Rectangle 124"/>
            <p:cNvSpPr/>
            <p:nvPr/>
          </p:nvSpPr>
          <p:spPr>
            <a:xfrm>
              <a:off x="1272679" y="3928891"/>
              <a:ext cx="223922" cy="598304"/>
            </a:xfrm>
            <a:prstGeom prst="rect">
              <a:avLst/>
            </a:prstGeom>
            <a:solidFill>
              <a:srgbClr val="CC33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6" name="Group 125"/>
            <p:cNvGrpSpPr/>
            <p:nvPr/>
          </p:nvGrpSpPr>
          <p:grpSpPr>
            <a:xfrm>
              <a:off x="2029958" y="2474961"/>
              <a:ext cx="223923" cy="2052234"/>
              <a:chOff x="3053036" y="2316419"/>
              <a:chExt cx="341918" cy="2385561"/>
            </a:xfrm>
          </p:grpSpPr>
          <p:sp>
            <p:nvSpPr>
              <p:cNvPr id="127" name="Rectangle 126"/>
              <p:cNvSpPr/>
              <p:nvPr/>
            </p:nvSpPr>
            <p:spPr>
              <a:xfrm>
                <a:off x="3053036" y="2316419"/>
                <a:ext cx="341917" cy="695481"/>
              </a:xfrm>
              <a:prstGeom prst="rect">
                <a:avLst/>
              </a:prstGeom>
              <a:solidFill>
                <a:srgbClr val="CC33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Rectangle 127"/>
              <p:cNvSpPr/>
              <p:nvPr/>
            </p:nvSpPr>
            <p:spPr>
              <a:xfrm>
                <a:off x="3053037" y="4006499"/>
                <a:ext cx="341917" cy="695481"/>
              </a:xfrm>
              <a:prstGeom prst="rect">
                <a:avLst/>
              </a:prstGeom>
              <a:solidFill>
                <a:srgbClr val="CC33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129" name="Straight Arrow Connector 128"/>
            <p:cNvCxnSpPr/>
            <p:nvPr/>
          </p:nvCxnSpPr>
          <p:spPr>
            <a:xfrm>
              <a:off x="1691680" y="3284984"/>
              <a:ext cx="0" cy="371638"/>
            </a:xfrm>
            <a:prstGeom prst="straightConnector1">
              <a:avLst/>
            </a:prstGeom>
            <a:ln w="28575"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5010645" y="4354015"/>
              <a:ext cx="936104" cy="1082559"/>
              <a:chOff x="1736294" y="2276872"/>
              <a:chExt cx="432048" cy="504056"/>
            </a:xfrm>
          </p:grpSpPr>
          <p:sp>
            <p:nvSpPr>
              <p:cNvPr id="131" name="Rectangle 130"/>
              <p:cNvSpPr/>
              <p:nvPr/>
            </p:nvSpPr>
            <p:spPr>
              <a:xfrm>
                <a:off x="1736294" y="2276872"/>
                <a:ext cx="432048" cy="504056"/>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2" name="Straight Connector 131"/>
              <p:cNvCxnSpPr/>
              <p:nvPr/>
            </p:nvCxnSpPr>
            <p:spPr>
              <a:xfrm flipV="1">
                <a:off x="1736294" y="2276872"/>
                <a:ext cx="432048" cy="5040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736294" y="2276872"/>
                <a:ext cx="432048" cy="50405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6" name="TextBox 25"/>
          <p:cNvSpPr txBox="1"/>
          <p:nvPr/>
        </p:nvSpPr>
        <p:spPr>
          <a:xfrm>
            <a:off x="16378051" y="32143577"/>
            <a:ext cx="6345581" cy="3477875"/>
          </a:xfrm>
          <a:prstGeom prst="rect">
            <a:avLst/>
          </a:prstGeom>
          <a:noFill/>
        </p:spPr>
        <p:txBody>
          <a:bodyPr wrap="square" rtlCol="0">
            <a:spAutoFit/>
          </a:bodyPr>
          <a:lstStyle/>
          <a:p>
            <a:pPr algn="just"/>
            <a:r>
              <a:rPr lang="en-US" sz="2000" dirty="0" smtClean="0"/>
              <a:t>A </a:t>
            </a:r>
            <a:r>
              <a:rPr lang="en-US" sz="2000" dirty="0"/>
              <a:t>permanent lens </a:t>
            </a:r>
            <a:r>
              <a:rPr lang="en-US" sz="2000" dirty="0" smtClean="0"/>
              <a:t>doublet </a:t>
            </a:r>
            <a:r>
              <a:rPr lang="en-US" sz="2000" dirty="0"/>
              <a:t>will serve as </a:t>
            </a:r>
            <a:r>
              <a:rPr lang="en-US" sz="2000" dirty="0" err="1" smtClean="0"/>
              <a:t>prefield</a:t>
            </a:r>
            <a:r>
              <a:rPr lang="en-US" sz="2000" dirty="0" smtClean="0"/>
              <a:t> </a:t>
            </a:r>
            <a:r>
              <a:rPr lang="en-US" sz="2000" dirty="0"/>
              <a:t>and </a:t>
            </a:r>
            <a:r>
              <a:rPr lang="en-US" sz="2000" dirty="0" smtClean="0"/>
              <a:t>objective lenses. The </a:t>
            </a:r>
            <a:r>
              <a:rPr lang="en-US" sz="2000" dirty="0"/>
              <a:t>larger focal </a:t>
            </a:r>
            <a:r>
              <a:rPr lang="en-US" sz="2000" dirty="0" smtClean="0"/>
              <a:t>lengths </a:t>
            </a:r>
            <a:r>
              <a:rPr lang="en-US" sz="2000" dirty="0"/>
              <a:t>at higher energies give enough space </a:t>
            </a:r>
            <a:r>
              <a:rPr lang="en-US" sz="2000" dirty="0" smtClean="0"/>
              <a:t>for environmental </a:t>
            </a:r>
            <a:r>
              <a:rPr lang="en-US" sz="2000" dirty="0"/>
              <a:t>sample chambers</a:t>
            </a:r>
            <a:r>
              <a:rPr lang="en-US" sz="2000" dirty="0" smtClean="0"/>
              <a:t>.</a:t>
            </a:r>
          </a:p>
          <a:p>
            <a:pPr algn="just"/>
            <a:endParaRPr lang="en-US" sz="2000" dirty="0"/>
          </a:p>
          <a:p>
            <a:pPr algn="just"/>
            <a:r>
              <a:rPr lang="en-US" sz="2000" dirty="0"/>
              <a:t>Solenoids will serve as intermediate and projective lenses. Taking into </a:t>
            </a:r>
            <a:r>
              <a:rPr lang="en-US" sz="2000" dirty="0" smtClean="0"/>
              <a:t>account sample </a:t>
            </a:r>
            <a:r>
              <a:rPr lang="en-US" sz="2000" dirty="0"/>
              <a:t>damage and multiple scattering events in samples of several 100 </a:t>
            </a:r>
            <a:r>
              <a:rPr lang="en-US" sz="2000" dirty="0" smtClean="0"/>
              <a:t>nm thickness</a:t>
            </a:r>
            <a:r>
              <a:rPr lang="en-US" sz="2000" dirty="0"/>
              <a:t>, we aim for </a:t>
            </a:r>
            <a:r>
              <a:rPr lang="en-US" sz="2000" dirty="0" smtClean="0"/>
              <a:t>magnifications </a:t>
            </a:r>
            <a:r>
              <a:rPr lang="en-US" sz="2000" dirty="0"/>
              <a:t>up to 10</a:t>
            </a:r>
            <a:r>
              <a:rPr lang="en-US" sz="2000" baseline="30000" dirty="0"/>
              <a:t>5</a:t>
            </a:r>
            <a:r>
              <a:rPr lang="en-US" sz="2000" dirty="0"/>
              <a:t> and 10 to 100 </a:t>
            </a:r>
            <a:r>
              <a:rPr lang="en-US" sz="2000" dirty="0" smtClean="0"/>
              <a:t> electrons </a:t>
            </a:r>
            <a:r>
              <a:rPr lang="en-US" sz="2000" dirty="0"/>
              <a:t>/ nm</a:t>
            </a:r>
            <a:r>
              <a:rPr lang="en-US" sz="2000" baseline="30000" dirty="0"/>
              <a:t>2</a:t>
            </a:r>
            <a:r>
              <a:rPr lang="en-US" sz="2000" dirty="0"/>
              <a:t> for dynamic imaging. The repetition rate is limited to 50 Hz.</a:t>
            </a:r>
            <a:endParaRPr lang="de-DE" sz="2000" dirty="0"/>
          </a:p>
        </p:txBody>
      </p:sp>
      <p:pic>
        <p:nvPicPr>
          <p:cNvPr id="134" name="Picture 2" descr="C:\Users\delsim\Desktop\2013-01-23T19_09_16-00.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293116" y="38032991"/>
            <a:ext cx="3427934" cy="340900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5293116" y="37649634"/>
            <a:ext cx="3262496" cy="369332"/>
          </a:xfrm>
          <a:prstGeom prst="rect">
            <a:avLst/>
          </a:prstGeom>
          <a:noFill/>
        </p:spPr>
        <p:txBody>
          <a:bodyPr wrap="none" rtlCol="0">
            <a:spAutoFit/>
          </a:bodyPr>
          <a:lstStyle/>
          <a:p>
            <a:r>
              <a:rPr lang="en-US" sz="1800" dirty="0" smtClean="0"/>
              <a:t>shadow image of 50nm Au foil</a:t>
            </a:r>
            <a:endParaRPr lang="de-DE" sz="1800" dirty="0"/>
          </a:p>
        </p:txBody>
      </p:sp>
      <p:sp>
        <p:nvSpPr>
          <p:cNvPr id="45" name="TextBox 44"/>
          <p:cNvSpPr txBox="1"/>
          <p:nvPr/>
        </p:nvSpPr>
        <p:spPr>
          <a:xfrm>
            <a:off x="15824598" y="38361140"/>
            <a:ext cx="8767144" cy="4154984"/>
          </a:xfrm>
          <a:prstGeom prst="rect">
            <a:avLst/>
          </a:prstGeom>
          <a:noFill/>
        </p:spPr>
        <p:txBody>
          <a:bodyPr wrap="none" rtlCol="0">
            <a:spAutoFit/>
          </a:bodyPr>
          <a:lstStyle/>
          <a:p>
            <a:pPr marL="342900" indent="-342900">
              <a:buFont typeface="Arial" pitchFamily="34" charset="0"/>
              <a:buChar char="•"/>
            </a:pPr>
            <a:r>
              <a:rPr lang="en-US" sz="2400" dirty="0" smtClean="0"/>
              <a:t>First static diffraction images acquired</a:t>
            </a:r>
          </a:p>
          <a:p>
            <a:pPr marL="342900" indent="-342900">
              <a:buFont typeface="Arial" pitchFamily="34" charset="0"/>
              <a:buChar char="•"/>
            </a:pPr>
            <a:r>
              <a:rPr lang="en-US" sz="2400" dirty="0" smtClean="0"/>
              <a:t>Room for improvement concerning beam size and resolution</a:t>
            </a:r>
          </a:p>
          <a:p>
            <a:pPr marL="342900" indent="-342900">
              <a:buFont typeface="Arial" pitchFamily="34" charset="0"/>
              <a:buChar char="•"/>
            </a:pPr>
            <a:r>
              <a:rPr lang="en-US" sz="2400" dirty="0" smtClean="0"/>
              <a:t>Good quality diffraction also for thick samples</a:t>
            </a:r>
          </a:p>
          <a:p>
            <a:pPr marL="342900" indent="-342900">
              <a:buFont typeface="Arial" pitchFamily="34" charset="0"/>
              <a:buChar char="•"/>
            </a:pPr>
            <a:endParaRPr lang="en-US" sz="2400" dirty="0"/>
          </a:p>
          <a:p>
            <a:r>
              <a:rPr lang="en-US" sz="2400" dirty="0" smtClean="0"/>
              <a:t>Next steps:</a:t>
            </a:r>
          </a:p>
          <a:p>
            <a:endParaRPr lang="en-US" sz="2400" dirty="0"/>
          </a:p>
          <a:p>
            <a:pPr marL="342900" indent="-342900">
              <a:buFont typeface="Arial" pitchFamily="34" charset="0"/>
              <a:buChar char="•"/>
            </a:pPr>
            <a:r>
              <a:rPr lang="en-US" sz="2400" dirty="0" smtClean="0"/>
              <a:t>Time resolved measurements with pump probe</a:t>
            </a:r>
          </a:p>
          <a:p>
            <a:pPr marL="342900" indent="-342900">
              <a:buFont typeface="Arial" pitchFamily="34" charset="0"/>
              <a:buChar char="•"/>
            </a:pPr>
            <a:r>
              <a:rPr lang="en-US" sz="2400" dirty="0" smtClean="0"/>
              <a:t>Determine time resolution and t = 0</a:t>
            </a:r>
          </a:p>
          <a:p>
            <a:pPr marL="342900" indent="-342900">
              <a:buFont typeface="Arial" pitchFamily="34" charset="0"/>
              <a:buChar char="•"/>
            </a:pPr>
            <a:r>
              <a:rPr lang="en-US" sz="2400" dirty="0" smtClean="0"/>
              <a:t>Implementation of a lens system for real space images</a:t>
            </a:r>
          </a:p>
          <a:p>
            <a:pPr marL="342900" indent="-342900">
              <a:buFont typeface="Arial" pitchFamily="34" charset="0"/>
              <a:buChar char="•"/>
            </a:pPr>
            <a:r>
              <a:rPr lang="en-US" sz="2400" dirty="0" smtClean="0"/>
              <a:t>Samples, samples, samples</a:t>
            </a:r>
          </a:p>
          <a:p>
            <a:pPr marL="342900" indent="-342900">
              <a:buFont typeface="Arial" pitchFamily="34" charset="0"/>
              <a:buChar char="•"/>
            </a:pPr>
            <a:endParaRPr lang="de-DE" sz="2400" dirty="0"/>
          </a:p>
        </p:txBody>
      </p:sp>
      <p:sp>
        <p:nvSpPr>
          <p:cNvPr id="63" name="Rectangle 62"/>
          <p:cNvSpPr/>
          <p:nvPr/>
        </p:nvSpPr>
        <p:spPr>
          <a:xfrm>
            <a:off x="29727805" y="14779526"/>
            <a:ext cx="173822" cy="16477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481d4bd8fdcad33681b94c2150fec594f4c7e"/>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Larissa-Design</vt:lpstr>
      <vt:lpstr>PowerPoint Presentation</vt:lpstr>
    </vt:vector>
  </TitlesOfParts>
  <Company>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jo</dc:creator>
  <cp:lastModifiedBy>Manz, Stephanie</cp:lastModifiedBy>
  <cp:revision>230</cp:revision>
  <cp:lastPrinted>2013-02-15T07:54:50Z</cp:lastPrinted>
  <dcterms:created xsi:type="dcterms:W3CDTF">2010-06-09T13:02:54Z</dcterms:created>
  <dcterms:modified xsi:type="dcterms:W3CDTF">2013-02-15T07:57:20Z</dcterms:modified>
</cp:coreProperties>
</file>